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95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2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żbieta Grochans" initials="EG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/>
              <a:t>Anna Jurczak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4704" y="2996953"/>
            <a:ext cx="6703599" cy="1449282"/>
          </a:xfrm>
        </p:spPr>
        <p:txBody>
          <a:bodyPr/>
          <a:lstStyle/>
          <a:p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Jak napisać pracę magisterską - wytyczne Pomorskiego Uniwersytetu Medycznego </a:t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 Szczecinie i praktyczne wskazówki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1807"/>
            <a:ext cx="2813298" cy="210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Przygotowanie do pisania pracy – wskazówki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Przegląd Piśmiennictwa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pl-PL" b="1" dirty="0"/>
              <a:t>Etapy przeglądu literatury:</a:t>
            </a:r>
          </a:p>
          <a:p>
            <a:pPr marL="628650" indent="-514350">
              <a:buFont typeface="+mj-lt"/>
              <a:buAutoNum type="romanUcPeriod"/>
            </a:pPr>
            <a:r>
              <a:rPr lang="pl-PL" b="1" dirty="0"/>
              <a:t>szukanie, zapisywanie tytułów i gromadzenie potrzebnej literatury,</a:t>
            </a:r>
          </a:p>
          <a:p>
            <a:pPr marL="628650" indent="-514350">
              <a:buFont typeface="+mj-lt"/>
              <a:buAutoNum type="romanUcPeriod"/>
            </a:pPr>
            <a:r>
              <a:rPr lang="pl-PL" b="1" dirty="0"/>
              <a:t>selekcja i ocena zgromadzonej literatury </a:t>
            </a:r>
            <a:br>
              <a:rPr lang="pl-PL" b="1" dirty="0"/>
            </a:br>
            <a:r>
              <a:rPr lang="pl-PL" b="1" dirty="0"/>
              <a:t>oraz  innych źródeł,</a:t>
            </a:r>
          </a:p>
          <a:p>
            <a:pPr marL="628650" indent="-514350">
              <a:buFont typeface="+mj-lt"/>
              <a:buAutoNum type="romanUcPeriod"/>
            </a:pPr>
            <a:r>
              <a:rPr lang="pl-PL" b="1" dirty="0"/>
              <a:t>dokładne zapoznanie się z treścią materiałów źródłowych i sporządzenie notatek bibliograficznych.</a:t>
            </a:r>
          </a:p>
          <a:p>
            <a:pPr marL="114300" indent="0">
              <a:buNone/>
            </a:pPr>
            <a:endParaRPr lang="pl-PL" b="1" dirty="0"/>
          </a:p>
          <a:p>
            <a:pPr marL="114300" indent="0">
              <a:buNone/>
            </a:pPr>
            <a:r>
              <a:rPr lang="pl-PL" b="1" dirty="0"/>
              <a:t>Po przejrzeniu i zweryfikowaniu zgromadzonej bibliografii, kolejnym ważnym etapem jest jej uważne czytanie i studiowanie.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96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Przygotowanie do pisania pracy – wskazówki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Przegląd Piśmiennictwa 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Gdzie szukać informacji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biblioteczne katalogi kartkowe,</a:t>
            </a:r>
          </a:p>
          <a:p>
            <a:r>
              <a:rPr lang="pl-PL" b="1" dirty="0"/>
              <a:t>biblioteczne katalogi online, </a:t>
            </a:r>
          </a:p>
          <a:p>
            <a:r>
              <a:rPr lang="pl-PL" b="1" dirty="0"/>
              <a:t>bazy </a:t>
            </a:r>
            <a:r>
              <a:rPr lang="pl-PL" b="1" dirty="0" err="1"/>
              <a:t>pełnotekstowe</a:t>
            </a:r>
            <a:r>
              <a:rPr lang="pl-PL" b="1" dirty="0"/>
              <a:t>,</a:t>
            </a:r>
          </a:p>
          <a:p>
            <a:r>
              <a:rPr lang="pl-PL" b="1" dirty="0"/>
              <a:t>podręczniki akademickie i skrypty,</a:t>
            </a:r>
          </a:p>
          <a:p>
            <a:r>
              <a:rPr lang="pl-PL" b="1" dirty="0"/>
              <a:t>monograficzne opracowania książkowe,</a:t>
            </a:r>
          </a:p>
          <a:p>
            <a:r>
              <a:rPr lang="pl-PL" b="1" dirty="0"/>
              <a:t>wydawnictwa ciągłe (periodyczne, seryjne i zbiorowe),</a:t>
            </a:r>
          </a:p>
        </p:txBody>
      </p:sp>
    </p:spTree>
    <p:extLst>
      <p:ext uri="{BB962C8B-B14F-4D97-AF65-F5344CB8AC3E}">
        <p14:creationId xmlns:p14="http://schemas.microsoft.com/office/powerpoint/2010/main" val="14965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Wymogi edytorskie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Oświadczenie studenta o samodzielności przygotowania pracy magisterskiej powinno być umieszczone bezpośrednio po stronie tytułowej</a:t>
            </a:r>
          </a:p>
          <a:p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538360" cy="1039427"/>
          </a:xfrm>
        </p:spPr>
        <p:txBody>
          <a:bodyPr>
            <a:norm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Wymogi dotyczące komputeropisu pracy magisterskiej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/>
              <a:t>format arkusza papieru: 	</a:t>
            </a:r>
            <a:r>
              <a:rPr lang="pl-PL" dirty="0"/>
              <a:t>A4 (pisane dwustronnie),</a:t>
            </a:r>
            <a:endParaRPr lang="pl-PL" sz="1600" dirty="0"/>
          </a:p>
          <a:p>
            <a:pPr lvl="2"/>
            <a:r>
              <a:rPr lang="pl-PL" b="1" dirty="0" smtClean="0"/>
              <a:t>Font (</a:t>
            </a:r>
            <a:r>
              <a:rPr lang="en-US" b="1" dirty="0" err="1" smtClean="0"/>
              <a:t>czcionka</a:t>
            </a:r>
            <a:r>
              <a:rPr lang="pl-PL" b="1" dirty="0" smtClean="0"/>
              <a:t>)</a:t>
            </a:r>
            <a:r>
              <a:rPr lang="en-US" b="1" dirty="0" smtClean="0"/>
              <a:t>: </a:t>
            </a:r>
            <a:r>
              <a:rPr lang="en-US" b="1" dirty="0"/>
              <a:t>	</a:t>
            </a:r>
            <a:r>
              <a:rPr lang="en-US" dirty="0"/>
              <a:t>Times New Roman,</a:t>
            </a:r>
            <a:endParaRPr lang="pl-PL" sz="1600" dirty="0"/>
          </a:p>
          <a:p>
            <a:pPr lvl="2"/>
            <a:r>
              <a:rPr lang="pl-PL" b="1" dirty="0"/>
              <a:t>wielkość czcionki podstawowej: 	</a:t>
            </a:r>
            <a:r>
              <a:rPr lang="pl-PL" dirty="0"/>
              <a:t>12 pkt</a:t>
            </a:r>
            <a:r>
              <a:rPr lang="pl-PL" b="1" dirty="0"/>
              <a:t>,</a:t>
            </a:r>
            <a:endParaRPr lang="pl-PL" sz="1600" dirty="0"/>
          </a:p>
          <a:p>
            <a:pPr lvl="2"/>
            <a:r>
              <a:rPr lang="pl-PL" b="1" dirty="0"/>
              <a:t>odstęp między wierszami: 	</a:t>
            </a:r>
            <a:r>
              <a:rPr lang="pl-PL" dirty="0"/>
              <a:t>1,5 wiersza,</a:t>
            </a:r>
            <a:endParaRPr lang="pl-PL" sz="1600" dirty="0"/>
          </a:p>
          <a:p>
            <a:pPr lvl="2"/>
            <a:r>
              <a:rPr lang="pl-PL" b="1" dirty="0"/>
              <a:t>marginesy: 		górny 	– </a:t>
            </a:r>
            <a:r>
              <a:rPr lang="pl-PL" dirty="0"/>
              <a:t>2,5 cm</a:t>
            </a:r>
            <a:r>
              <a:rPr lang="pl-PL" b="1" dirty="0"/>
              <a:t>; dolny – </a:t>
            </a:r>
            <a:r>
              <a:rPr lang="pl-PL" dirty="0"/>
              <a:t>2,5 cm</a:t>
            </a:r>
            <a:r>
              <a:rPr lang="pl-PL" b="1" dirty="0"/>
              <a:t>; </a:t>
            </a:r>
            <a:endParaRPr lang="pl-PL" sz="1600" dirty="0"/>
          </a:p>
          <a:p>
            <a:r>
              <a:rPr lang="pl-PL" b="1" dirty="0"/>
              <a:t>			lewy – </a:t>
            </a:r>
            <a:r>
              <a:rPr lang="pl-PL" dirty="0"/>
              <a:t>2,5 cm*</a:t>
            </a:r>
            <a:r>
              <a:rPr lang="pl-PL" b="1" dirty="0"/>
              <a:t>; prawy  –  </a:t>
            </a:r>
            <a:r>
              <a:rPr lang="pl-PL" dirty="0"/>
              <a:t>2,0 cm*</a:t>
            </a:r>
            <a:r>
              <a:rPr lang="pl-PL" b="1" dirty="0"/>
              <a:t>,</a:t>
            </a:r>
            <a:endParaRPr lang="pl-PL" sz="2000" dirty="0"/>
          </a:p>
          <a:p>
            <a:r>
              <a:rPr lang="pl-PL" b="1" dirty="0"/>
              <a:t>* przy druku dwustronnym dodać 1 cm na oprawę</a:t>
            </a: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61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538360" cy="1039427"/>
          </a:xfrm>
        </p:spPr>
        <p:txBody>
          <a:bodyPr>
            <a:norm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Wymogi dotyczące komputeropisu pracy magisterskiej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150000"/>
              </a:lnSpc>
            </a:pPr>
            <a:r>
              <a:rPr lang="pl-PL" b="1" dirty="0"/>
              <a:t>stosować justowanie (wyrównanie tekstu do obu marginesów),</a:t>
            </a:r>
            <a:endParaRPr lang="pl-PL" sz="1600" b="1" dirty="0"/>
          </a:p>
          <a:p>
            <a:pPr lvl="2">
              <a:lnSpc>
                <a:spcPct val="150000"/>
              </a:lnSpc>
            </a:pPr>
            <a:r>
              <a:rPr lang="pl-PL" b="1" dirty="0"/>
              <a:t>tytuły rozdziałów (wielkie litery) czcionką </a:t>
            </a:r>
            <a:r>
              <a:rPr lang="pl-PL" b="1" i="1" dirty="0"/>
              <a:t>Times New Roman </a:t>
            </a:r>
            <a:r>
              <a:rPr lang="pl-PL" b="1" dirty="0"/>
              <a:t>(14 pkt, pogrubienie),</a:t>
            </a:r>
            <a:endParaRPr lang="pl-PL" sz="1600" b="1" dirty="0"/>
          </a:p>
          <a:p>
            <a:pPr lvl="2">
              <a:lnSpc>
                <a:spcPct val="150000"/>
              </a:lnSpc>
            </a:pPr>
            <a:r>
              <a:rPr lang="pl-PL" b="1" dirty="0"/>
              <a:t>podrozdziały(małe litery) czcionką </a:t>
            </a:r>
            <a:r>
              <a:rPr lang="pl-PL" b="1" i="1" dirty="0"/>
              <a:t>Times New Roman </a:t>
            </a:r>
            <a:r>
              <a:rPr lang="pl-PL" b="1" dirty="0"/>
              <a:t>(13pkt pogrubienie),</a:t>
            </a:r>
            <a:endParaRPr lang="pl-PL" sz="1600" b="1" dirty="0"/>
          </a:p>
          <a:p>
            <a:pPr lvl="2">
              <a:lnSpc>
                <a:spcPct val="150000"/>
              </a:lnSpc>
            </a:pPr>
            <a:r>
              <a:rPr lang="pl-PL" b="1" dirty="0"/>
              <a:t>każdy akapit należy rozpoczynać wcięciem 1,25 cm,</a:t>
            </a:r>
            <a:endParaRPr lang="pl-PL" sz="1600" b="1" dirty="0"/>
          </a:p>
          <a:p>
            <a:pPr lvl="2">
              <a:lnSpc>
                <a:spcPct val="150000"/>
              </a:lnSpc>
            </a:pPr>
            <a:r>
              <a:rPr lang="pl-PL" b="1" dirty="0"/>
              <a:t>numery stron umieszczać w dolnym prawym rogu każdej strony, pomijając numerację strony tytułowej, spisu treści i oświadczeń,</a:t>
            </a:r>
            <a:endParaRPr lang="pl-PL" sz="1600" b="1" dirty="0"/>
          </a:p>
          <a:p>
            <a:pPr lvl="2">
              <a:lnSpc>
                <a:spcPct val="150000"/>
              </a:lnSpc>
            </a:pPr>
            <a:r>
              <a:rPr lang="pl-PL" b="1" dirty="0"/>
              <a:t>po tytułach rozdziałów oraz podrozdziałów nie stawiamy kropek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10130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Układ pracy magisterskiej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/>
              <a:t>strona tytułowa </a:t>
            </a:r>
            <a:r>
              <a:rPr lang="pl-PL" b="1" dirty="0">
                <a:solidFill>
                  <a:srgbClr val="FF0000"/>
                </a:solidFill>
              </a:rPr>
              <a:t>(</a:t>
            </a:r>
            <a:r>
              <a:rPr lang="pl-PL" b="1" i="1" dirty="0">
                <a:solidFill>
                  <a:srgbClr val="FF0000"/>
                </a:solidFill>
              </a:rPr>
              <a:t>Praca dyplomowa – wzór 1 strony do pobrania)</a:t>
            </a:r>
          </a:p>
          <a:p>
            <a:pPr lvl="0"/>
            <a:r>
              <a:rPr lang="pl-PL" b="1" dirty="0"/>
              <a:t>oświadczenie </a:t>
            </a:r>
            <a:r>
              <a:rPr lang="pl-PL" b="1" dirty="0">
                <a:solidFill>
                  <a:srgbClr val="FF0000"/>
                </a:solidFill>
              </a:rPr>
              <a:t>(</a:t>
            </a:r>
            <a:r>
              <a:rPr lang="pl-PL" b="1" i="1" dirty="0">
                <a:solidFill>
                  <a:srgbClr val="FF0000"/>
                </a:solidFill>
              </a:rPr>
              <a:t>Oświadczenie do pracy dyplomowej- do pobrania</a:t>
            </a:r>
            <a:r>
              <a:rPr lang="pl-PL" b="1" u="sng" dirty="0">
                <a:solidFill>
                  <a:srgbClr val="FF0000"/>
                </a:solidFill>
              </a:rPr>
              <a:t>)</a:t>
            </a:r>
            <a:endParaRPr lang="pl-PL" b="1" dirty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36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Spis treści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040560" cy="487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1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4704" y="2996953"/>
            <a:ext cx="6703599" cy="1449282"/>
          </a:xfrm>
        </p:spPr>
        <p:txBody>
          <a:bodyPr/>
          <a:lstStyle/>
          <a:p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Informacje dotyczące poszczególnych rozdziałów </a:t>
            </a:r>
            <a:b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8345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STRESZCZENIE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w języku polskim i angielskim powinno mieć charakter strukturalny – zawierać: Wstęp, Cel, Materiał i metody, Wyniki, Wnioski. </a:t>
            </a:r>
          </a:p>
          <a:p>
            <a:r>
              <a:rPr lang="pl-PL" b="1" dirty="0"/>
              <a:t>streszczenie objętościowo nie powinno przekraczać dwóch stron. </a:t>
            </a:r>
          </a:p>
          <a:p>
            <a:r>
              <a:rPr lang="pl-PL" b="1" dirty="0"/>
              <a:t>pod streszczeniem należy umieścić słowa kluczowe - nie więcej niż 5 w języku polskim i angielskim, spośród wymienionych w </a:t>
            </a:r>
            <a:r>
              <a:rPr lang="pl-PL" b="1" i="1" dirty="0" err="1"/>
              <a:t>Medical</a:t>
            </a:r>
            <a:r>
              <a:rPr lang="pl-PL" b="1" i="1" dirty="0"/>
              <a:t> </a:t>
            </a:r>
            <a:r>
              <a:rPr lang="pl-PL" b="1" i="1" dirty="0" err="1"/>
              <a:t>Subject</a:t>
            </a:r>
            <a:r>
              <a:rPr lang="pl-PL" b="1" i="1" dirty="0"/>
              <a:t> </a:t>
            </a:r>
            <a:r>
              <a:rPr lang="pl-PL" b="1" i="1" dirty="0" err="1"/>
              <a:t>Headings</a:t>
            </a:r>
            <a:r>
              <a:rPr lang="pl-PL" b="1" i="1" dirty="0"/>
              <a:t> Index </a:t>
            </a:r>
            <a:r>
              <a:rPr lang="pl-PL" b="1" i="1" dirty="0" err="1"/>
              <a:t>Medicus</a:t>
            </a:r>
            <a:r>
              <a:rPr lang="pl-PL" b="1" i="1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64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TEORETYCZNE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73563"/>
          </a:xfrm>
        </p:spPr>
        <p:txBody>
          <a:bodyPr/>
          <a:lstStyle/>
          <a:p>
            <a:r>
              <a:rPr lang="pl-PL" b="1" dirty="0"/>
              <a:t>mają charakter publikacji przeglądowej, są syntezą, przeglądem informacji dostępnych w piśmiennictwie dotyczących ściśle tematyki pracy dyplomowej, niezbędne dla zrozumienia, interpretacji i omawiania wyników badań</a:t>
            </a:r>
          </a:p>
        </p:txBody>
      </p:sp>
    </p:spTree>
    <p:extLst>
      <p:ext uri="{BB962C8B-B14F-4D97-AF65-F5344CB8AC3E}">
        <p14:creationId xmlns:p14="http://schemas.microsoft.com/office/powerpoint/2010/main" val="18105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magisterska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praca dyplomowa, którą </a:t>
            </a:r>
            <a:r>
              <a:rPr lang="pl-PL" b="1" dirty="0" smtClean="0"/>
              <a:t>studenci</a:t>
            </a:r>
            <a:r>
              <a:rPr lang="pl-PL" b="1" dirty="0"/>
              <a:t> </a:t>
            </a:r>
            <a:r>
              <a:rPr lang="pl-PL" b="1" dirty="0" smtClean="0"/>
              <a:t>realizują </a:t>
            </a:r>
            <a:r>
              <a:rPr lang="pl-PL" b="1" dirty="0"/>
              <a:t>na studiach drugiego stopnia bądź jednolitych studiach magisterskich</a:t>
            </a:r>
            <a:endParaRPr lang="pl-PL" dirty="0"/>
          </a:p>
          <a:p>
            <a:pPr>
              <a:spcBef>
                <a:spcPts val="0"/>
              </a:spcBef>
            </a:pPr>
            <a:r>
              <a:rPr lang="pl-PL" b="1" dirty="0"/>
              <a:t>praca empiryczna – opierająca się na badaniu związków zachodzących pomiędzy poszczególnymi zjawiskami, które wymagają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pl-PL" b="1" dirty="0"/>
              <a:t>   odwołania się do literatury naukowej  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pl-PL" b="1" dirty="0"/>
              <a:t>   umożliwiającej formułowanie założeń oraz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pl-PL" b="1" dirty="0"/>
              <a:t>   naukowych wniosków</a:t>
            </a:r>
          </a:p>
        </p:txBody>
      </p:sp>
    </p:spTree>
    <p:extLst>
      <p:ext uri="{BB962C8B-B14F-4D97-AF65-F5344CB8AC3E}">
        <p14:creationId xmlns:p14="http://schemas.microsoft.com/office/powerpoint/2010/main" val="25934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ZAŁOŻENIE I CELE PRACY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/>
              <a:t>główne i szczegółowe wypunktowane cele badań powinny być poprzedzone informacją dotyczącą wyjaśnienia podjęcia przez autora badań</a:t>
            </a:r>
            <a:r>
              <a:rPr lang="pl-PL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17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BADWCZY/PROBLEMY BADAWCZE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formuła problemu zwykle ma postać zdania pytającego, które odzwierciedla niewiedzę badacza, a tym samym precyzuje zakres poszukiwań badawczych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415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HIPOTEZY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mają charakter przypuszczeń na temat związku między dwiema zmiennymi lub większą ilością zmiennych. Są proponowanymi rozwiązaniami lub odpowiedziami na te pytania </a:t>
            </a:r>
          </a:p>
          <a:p>
            <a:pPr marL="11430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157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 I METODY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/>
              <a:t>zastosowane metody i narzędzia badawcze: zawierają opis metod zbierania danych, metod stosowanych w pracy, z uwzględnieniem stosowanych odczynników (rodzaj, producent), materiału biologicznego, procedur ankietowych, narzędzi badawczych, zbierania materiałów materiału wykorzystywanego w badaniach, </a:t>
            </a:r>
          </a:p>
          <a:p>
            <a:pPr lvl="0"/>
            <a:r>
              <a:rPr lang="pl-PL" b="1" dirty="0"/>
              <a:t>analiza statystyczna: zawiera opis testów stosowanych w obliczeniach, analizy statystycznej </a:t>
            </a:r>
          </a:p>
          <a:p>
            <a:pPr lvl="0"/>
            <a:r>
              <a:rPr lang="pl-PL" b="1" dirty="0"/>
              <a:t>charakterystyka </a:t>
            </a:r>
            <a:r>
              <a:rPr lang="pl-PL" b="1" dirty="0">
                <a:solidFill>
                  <a:srgbClr val="FF0000"/>
                </a:solidFill>
              </a:rPr>
              <a:t>badanej </a:t>
            </a:r>
            <a:r>
              <a:rPr lang="pl-PL" b="1" dirty="0"/>
              <a:t>grupy: zawiera opis grupy badanej przez studenta,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76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WYNIKI BADAŃ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/>
              <a:t>rozdział powinien zawierać spójny, logiczny opis wyników badań autorskich przedstawionych np. </a:t>
            </a:r>
            <a:br>
              <a:rPr lang="pl-PL" b="1" dirty="0"/>
            </a:br>
            <a:r>
              <a:rPr lang="pl-PL" b="1" dirty="0"/>
              <a:t>w formie tabel, wykresów, rycin itd. </a:t>
            </a:r>
          </a:p>
          <a:p>
            <a:pPr lvl="0"/>
            <a:r>
              <a:rPr lang="pl-PL" b="1" dirty="0"/>
              <a:t>te same wyniki badań nie powinny być prezentowane jednocześnie np. w formie tabeli </a:t>
            </a:r>
            <a:br>
              <a:rPr lang="pl-PL" b="1" dirty="0"/>
            </a:br>
            <a:r>
              <a:rPr lang="pl-PL" b="1" dirty="0"/>
              <a:t>i wykresu. </a:t>
            </a:r>
          </a:p>
          <a:p>
            <a:pPr lvl="0"/>
            <a:r>
              <a:rPr lang="pl-PL" b="1" dirty="0"/>
              <a:t>skróty, symbole, stosowane oznaczenia zawarte </a:t>
            </a:r>
            <a:br>
              <a:rPr lang="pl-PL" b="1" dirty="0"/>
            </a:br>
            <a:r>
              <a:rPr lang="pl-PL" b="1" dirty="0"/>
              <a:t>w rycinach i tabelach powinny być wyjaśnione </a:t>
            </a:r>
            <a:br>
              <a:rPr lang="pl-PL" b="1" dirty="0"/>
            </a:br>
            <a:r>
              <a:rPr lang="pl-PL" b="1" dirty="0"/>
              <a:t>w opisie, niezależnie od wyjaśnienia ich w tekście.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786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PODSUMOWANIE WYNIKÓW BADAŃ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/>
              <a:t>powinno zawierać wypunktowane, kondensacyjnie przedstawione najistotniejsze wyniki badań autorskich, które nie powinny być tożsame </a:t>
            </a:r>
            <a:br>
              <a:rPr lang="pl-PL" b="1" dirty="0"/>
            </a:br>
            <a:r>
              <a:rPr lang="pl-PL" b="1" dirty="0"/>
              <a:t>z sformułowanymi wnioskami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70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OMÓWIENIE WYNIKÓW I DYSKUSJA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rozdział ten powinien zawierać m. in. merytoryczną analizę i interpretację uzyskanych wyników badań, porównywanych z wynikami innych autorów w dostępnym piśmiennictwie. Prawidłowe omówienie wyników powinno uzasadniać sformułowane wnioski</a:t>
            </a:r>
          </a:p>
        </p:txBody>
      </p:sp>
    </p:spTree>
    <p:extLst>
      <p:ext uri="{BB962C8B-B14F-4D97-AF65-F5344CB8AC3E}">
        <p14:creationId xmlns:p14="http://schemas.microsoft.com/office/powerpoint/2010/main" val="28311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WNIOSKI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73563"/>
          </a:xfrm>
        </p:spPr>
        <p:txBody>
          <a:bodyPr/>
          <a:lstStyle/>
          <a:p>
            <a:r>
              <a:rPr lang="pl-PL" b="1" dirty="0"/>
              <a:t>powinny korespondować z postawionymi celami pracy nie powinny być powtórzeniem uzyskanych wyników</a:t>
            </a:r>
          </a:p>
        </p:txBody>
      </p:sp>
    </p:spTree>
    <p:extLst>
      <p:ext uri="{BB962C8B-B14F-4D97-AF65-F5344CB8AC3E}">
        <p14:creationId xmlns:p14="http://schemas.microsoft.com/office/powerpoint/2010/main" val="40673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PIŚMIENNICTWO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Piśmiennictwo należy podawać w kolejności </a:t>
            </a:r>
            <a:r>
              <a:rPr lang="pl-PL" b="1" dirty="0" err="1">
                <a:solidFill>
                  <a:srgbClr val="FF0000"/>
                </a:solidFill>
              </a:rPr>
              <a:t>cytowań</a:t>
            </a:r>
            <a:r>
              <a:rPr lang="pl-PL" b="1" dirty="0">
                <a:solidFill>
                  <a:srgbClr val="FF0000"/>
                </a:solidFill>
              </a:rPr>
              <a:t> w pracy</a:t>
            </a:r>
            <a:r>
              <a:rPr lang="pl-PL" b="1" dirty="0"/>
              <a:t>. </a:t>
            </a:r>
          </a:p>
          <a:p>
            <a:r>
              <a:rPr lang="pl-PL" b="1" dirty="0"/>
              <a:t>Każdą pozycję piśmiennictwa należy zapisywać od nowej linii. Przytaczamy wszystkich autorów, jeśli jest ich sześciu. Powyżej tej liczby – pierwszych sześciu autorów z dopiskiem i </a:t>
            </a:r>
            <a:r>
              <a:rPr lang="pl-PL" b="1" dirty="0" err="1"/>
              <a:t>wsp</a:t>
            </a:r>
            <a:r>
              <a:rPr lang="pl-PL" b="1" dirty="0"/>
              <a:t>. Zasady sporządzania piśmiennictwa oraz skróty czasopism znajdują się w linkach poniżej „Wytycznych” na stronie głównej.  </a:t>
            </a:r>
          </a:p>
          <a:p>
            <a:r>
              <a:rPr lang="pl-PL" b="1" dirty="0"/>
              <a:t>Tytuły periodyków powinny być skracane zgodnie ze sposobem przyjętym w </a:t>
            </a:r>
            <a:r>
              <a:rPr lang="pl-PL" b="1" i="1" dirty="0"/>
              <a:t>Index </a:t>
            </a:r>
            <a:r>
              <a:rPr lang="pl-PL" b="1" i="1" dirty="0" err="1"/>
              <a:t>Medicus</a:t>
            </a:r>
            <a:r>
              <a:rPr lang="pl-PL" b="1" i="1" dirty="0"/>
              <a:t> (</a:t>
            </a:r>
            <a:r>
              <a:rPr lang="pl-PL" b="1" i="1" dirty="0" err="1"/>
              <a:t>Medline</a:t>
            </a:r>
            <a:r>
              <a:rPr lang="pl-PL" b="1" i="1" dirty="0"/>
              <a:t>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40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PIŚMIENNICTWO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sporządzania bibliografii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r>
              <a:rPr lang="pl-PL" b="1" dirty="0"/>
              <a:t>https://www.pum.edu.pl/studenci/dziekanaty/Dziekanat-wydzial-nauk-o-zdrowiu/informacje-dla-studentow2/praca-dyplomowa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dyplomowa magisterska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pl-PL" dirty="0"/>
          </a:p>
          <a:p>
            <a:pPr lvl="0"/>
            <a:r>
              <a:rPr lang="pl-PL" b="1" dirty="0"/>
              <a:t>jest przygotowywana samodzielnie przez studenta, pod kierunkiem promotora</a:t>
            </a:r>
          </a:p>
          <a:p>
            <a:pPr lvl="0"/>
            <a:r>
              <a:rPr lang="pl-PL" b="1" dirty="0" smtClean="0"/>
              <a:t>podlega </a:t>
            </a:r>
            <a:r>
              <a:rPr lang="pl-PL" b="1" dirty="0"/>
              <a:t>recenzji</a:t>
            </a:r>
          </a:p>
          <a:p>
            <a:pPr lvl="0"/>
            <a:r>
              <a:rPr lang="pl-PL" b="1" dirty="0"/>
              <a:t>stanowi przedmiot dyskusji i oceny w trakcie egzaminu dyplomowego</a:t>
            </a:r>
          </a:p>
          <a:p>
            <a:pPr marL="11430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0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WYKAZ TABEL I RYCIN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marL="114300" indent="0">
              <a:buNone/>
            </a:pPr>
            <a:endParaRPr lang="pl-PL" dirty="0"/>
          </a:p>
          <a:p>
            <a:r>
              <a:rPr lang="pl-PL" b="1" dirty="0"/>
              <a:t>zawiera spis tabel i rycin zgodnie z przyjętą kolejnością, odwołując się do numeru danej strony 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2366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ZAŁĄCZNIKI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zawierają np. wykorzystywane w pracy narzędzia badawcze, zgody na przeprowadzenie badań, kserokopie dokumentów z podaniem danych bibliograficznych źródła, obszerne zestawienia lub wykresy statystyczne do których odwołujemy się </a:t>
            </a:r>
            <a:br>
              <a:rPr lang="pl-PL" b="1" dirty="0"/>
            </a:br>
            <a:r>
              <a:rPr lang="pl-PL" b="1" dirty="0"/>
              <a:t>w całej pracy.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978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394344" cy="143645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Ilustracje graficzne 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(ryciny, tabele, wykresy)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373563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pl-PL" b="1" dirty="0">
                <a:solidFill>
                  <a:srgbClr val="FF0000"/>
                </a:solidFill>
              </a:rPr>
              <a:t>Tabele:</a:t>
            </a:r>
            <a:endParaRPr lang="pl-PL" dirty="0">
              <a:solidFill>
                <a:srgbClr val="FF0000"/>
              </a:solidFill>
            </a:endParaRPr>
          </a:p>
          <a:p>
            <a:pPr lvl="0">
              <a:lnSpc>
                <a:spcPct val="170000"/>
              </a:lnSpc>
            </a:pPr>
            <a:r>
              <a:rPr lang="pl-PL" b="1" dirty="0"/>
              <a:t>tabele należy projektować z uwzględnieniem formatu (A4). </a:t>
            </a:r>
            <a:br>
              <a:rPr lang="pl-PL" b="1" dirty="0"/>
            </a:br>
            <a:r>
              <a:rPr lang="pl-PL" b="1" dirty="0"/>
              <a:t>W pracy należy konsekwentnie stosować zawsze jeden wzór tabeli,</a:t>
            </a:r>
          </a:p>
          <a:p>
            <a:pPr lvl="0">
              <a:lnSpc>
                <a:spcPct val="170000"/>
              </a:lnSpc>
            </a:pPr>
            <a:r>
              <a:rPr lang="pl-PL" b="1" dirty="0"/>
              <a:t>numer (liczba arabska) i tytuł tabeli czcionką </a:t>
            </a:r>
            <a:r>
              <a:rPr lang="pl-PL" b="1" i="1" dirty="0"/>
              <a:t>Times New Roman (12 pkt)</a:t>
            </a:r>
            <a:r>
              <a:rPr lang="pl-PL" b="1" dirty="0"/>
              <a:t> pogrubioną zapisuje się nad tabelą, nie stawiamy kropki na końcu tytułu tabeli,</a:t>
            </a:r>
          </a:p>
          <a:p>
            <a:pPr lvl="0">
              <a:lnSpc>
                <a:spcPct val="170000"/>
              </a:lnSpc>
            </a:pPr>
            <a:r>
              <a:rPr lang="pl-PL" b="1" dirty="0"/>
              <a:t>przypisy do tabeli umieszcza się bezpośrednio pod tabelą czcionką </a:t>
            </a:r>
            <a:r>
              <a:rPr lang="pl-PL" b="1" i="1" dirty="0"/>
              <a:t>Times New Roman (10 pkt)</a:t>
            </a:r>
            <a:r>
              <a:rPr lang="pl-PL" b="1" dirty="0"/>
              <a:t>pisane kursywą,</a:t>
            </a:r>
          </a:p>
          <a:p>
            <a:pPr lvl="0">
              <a:lnSpc>
                <a:spcPct val="170000"/>
              </a:lnSpc>
            </a:pPr>
            <a:r>
              <a:rPr lang="pl-PL" b="1" dirty="0"/>
              <a:t>pod tabelą (lub pod przypisami do tabeli) umieszcza się zapis „Źródło:…” (np. „Źródło: Roy C. The Roy Adaptation Model Third Edition. (2009, s.67)”, </a:t>
            </a:r>
          </a:p>
          <a:p>
            <a:pPr marL="114300" lvl="0" indent="0">
              <a:lnSpc>
                <a:spcPct val="170000"/>
              </a:lnSpc>
              <a:buNone/>
            </a:pPr>
            <a:r>
              <a:rPr lang="pl-PL" b="1" dirty="0"/>
              <a:t>   „</a:t>
            </a:r>
            <a:r>
              <a:rPr lang="pl-PL" b="1" dirty="0" err="1"/>
              <a:t>Źródło:https</a:t>
            </a:r>
            <a:r>
              <a:rPr lang="pl-PL" b="1" dirty="0"/>
              <a:t>://pl. pinterest.com/pin/120400990013520357”) pisane </a:t>
            </a:r>
          </a:p>
          <a:p>
            <a:pPr marL="114300" lvl="0" indent="0">
              <a:lnSpc>
                <a:spcPct val="170000"/>
              </a:lnSpc>
              <a:buNone/>
            </a:pPr>
            <a:r>
              <a:rPr lang="pl-PL" b="1" dirty="0"/>
              <a:t>    czcionką Times New Roman (11 pkt), nie stawiając na końcu kropki,</a:t>
            </a:r>
          </a:p>
          <a:p>
            <a:pPr lvl="0">
              <a:lnSpc>
                <a:spcPct val="170000"/>
              </a:lnSpc>
            </a:pPr>
            <a:r>
              <a:rPr lang="pl-PL" b="1" dirty="0"/>
              <a:t>w podpisie tabeli nie stosujemy skrótu (Tab.) lecz piszemy cały wyraz Tabela.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24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322336" cy="122042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Ilustracje graficzne 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(ryciny, tabele, wykresy)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b="1" dirty="0">
                <a:solidFill>
                  <a:srgbClr val="FF0000"/>
                </a:solidFill>
              </a:rPr>
              <a:t>Ryciny i wykresy </a:t>
            </a:r>
            <a:endParaRPr lang="pl-PL" dirty="0">
              <a:solidFill>
                <a:srgbClr val="FF0000"/>
              </a:solidFill>
            </a:endParaRPr>
          </a:p>
          <a:p>
            <a:pPr lvl="0"/>
            <a:r>
              <a:rPr lang="pl-PL" b="1" dirty="0"/>
              <a:t>numer (liczba arabska) i tytuł ryciny/wykresu zapisuje się pod ilustracją czcionką </a:t>
            </a:r>
            <a:r>
              <a:rPr lang="pl-PL" b="1" i="1" dirty="0"/>
              <a:t>Times New Roman (12 pkt) </a:t>
            </a:r>
            <a:r>
              <a:rPr lang="pl-PL" b="1" dirty="0"/>
              <a:t>oraz pisane kursywą, nie stawiamy kropki na końcu tytułu ryciny/wykresu,</a:t>
            </a:r>
          </a:p>
          <a:p>
            <a:pPr lvl="0"/>
            <a:r>
              <a:rPr lang="pl-PL" b="1" dirty="0"/>
              <a:t>zaleca się podanie źródła (np. Źródło: fotografia własna, opis bibliograficzny książki, z której obraz został zeskanowany, adres witryny internetowej),</a:t>
            </a:r>
          </a:p>
          <a:p>
            <a:pPr lvl="0"/>
            <a:r>
              <a:rPr lang="pl-PL" b="1" dirty="0"/>
              <a:t>Skrót </a:t>
            </a:r>
            <a:r>
              <a:rPr lang="pl-PL" b="1" i="1" dirty="0"/>
              <a:t>Ryc.</a:t>
            </a:r>
            <a:r>
              <a:rPr lang="pl-PL" b="1" dirty="0"/>
              <a:t>(pisany kursywą) wprowadzamy w podpisie pod rycinami/wykresami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34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322336" cy="1220428"/>
          </a:xfrm>
        </p:spPr>
        <p:txBody>
          <a:bodyPr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 uwagi praktyczne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/>
              <a:t>Nie należy rozpoczynać zdania od skrótu. Nie stosujemy w tekście skrótów ryc. lub tab. lecz rycina lub tabela. </a:t>
            </a:r>
          </a:p>
          <a:p>
            <a:pPr lvl="0"/>
            <a:r>
              <a:rPr lang="pl-PL" b="1" dirty="0"/>
              <a:t>Liczbowe wartości i symbole wszystkich wielkości winny być podane wg międzynarodowego układu jednostek SI.</a:t>
            </a:r>
          </a:p>
          <a:p>
            <a:pPr lvl="0"/>
            <a:r>
              <a:rPr lang="pl-PL" b="1" dirty="0"/>
              <a:t>Cytowane w tekście piśmiennictwo należy podać </a:t>
            </a:r>
            <a:br>
              <a:rPr lang="pl-PL" b="1" dirty="0"/>
            </a:br>
            <a:r>
              <a:rPr lang="pl-PL" b="1" dirty="0">
                <a:solidFill>
                  <a:srgbClr val="FF0000"/>
                </a:solidFill>
              </a:rPr>
              <a:t>w nawiasach kwadratowych podając dany numer pozycji piśmiennictwa.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78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322336" cy="1220428"/>
          </a:xfrm>
        </p:spPr>
        <p:txBody>
          <a:bodyPr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 uwagi praktyczne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4772744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70000"/>
              </a:lnSpc>
            </a:pPr>
            <a:r>
              <a:rPr lang="pl-PL" sz="2500" b="1" dirty="0"/>
              <a:t>Zdania mają być możliwie krótkie. </a:t>
            </a:r>
          </a:p>
          <a:p>
            <a:pPr lvl="0">
              <a:lnSpc>
                <a:spcPct val="170000"/>
              </a:lnSpc>
            </a:pPr>
            <a:r>
              <a:rPr lang="pl-PL" sz="2500" b="1" dirty="0"/>
              <a:t>W zdaniach i akapitach unikamy powtórzeń tych samych wyrazów. Dotyczy to zwłaszcza takich słów jak „jest” czy „który” w zdaniach wielokrotnie złożonych.</a:t>
            </a:r>
          </a:p>
          <a:p>
            <a:pPr lvl="0">
              <a:lnSpc>
                <a:spcPct val="170000"/>
              </a:lnSpc>
            </a:pPr>
            <a:r>
              <a:rPr lang="pl-PL" sz="2500" b="1" dirty="0"/>
              <a:t>Nie stawiamy kropek na końcu tytułów. </a:t>
            </a:r>
          </a:p>
          <a:p>
            <a:pPr lvl="0">
              <a:lnSpc>
                <a:spcPct val="170000"/>
              </a:lnSpc>
            </a:pPr>
            <a:r>
              <a:rPr lang="pl-PL" sz="2500" b="1" dirty="0"/>
              <a:t>Unikamy wyrazów zbędnych, takich jak „mianowicie”, „otóż” itp. </a:t>
            </a:r>
          </a:p>
          <a:p>
            <a:pPr lvl="0">
              <a:lnSpc>
                <a:spcPct val="170000"/>
              </a:lnSpc>
            </a:pPr>
            <a:r>
              <a:rPr lang="pl-PL" sz="2500" b="1" dirty="0"/>
              <a:t>Pracę sczytujemy po napisaniu </a:t>
            </a:r>
            <a:r>
              <a:rPr lang="pl-PL" sz="2500" b="1" u="sng" dirty="0"/>
              <a:t>2 – 3</a:t>
            </a:r>
            <a:r>
              <a:rPr lang="pl-PL" sz="2500" b="1" dirty="0"/>
              <a:t> razy, odrywając się w zasadzie od jej treści, a koncentrując wyłącznie na poprawności językowej i zachowaniu zasad prawidłowej interpunkcji.</a:t>
            </a:r>
          </a:p>
          <a:p>
            <a:pPr lvl="0">
              <a:lnSpc>
                <a:spcPct val="170000"/>
              </a:lnSpc>
            </a:pPr>
            <a:r>
              <a:rPr lang="pl-PL" sz="2500" b="1" dirty="0"/>
              <a:t>Szczególnie dbamy o spójność pracy. Każde kolejne zdanie musi być funkcjonalnie powiązane z poprzednim.</a:t>
            </a:r>
          </a:p>
          <a:p>
            <a:pPr lvl="0">
              <a:lnSpc>
                <a:spcPct val="170000"/>
              </a:lnSpc>
            </a:pPr>
            <a:r>
              <a:rPr lang="pl-PL" sz="2500" b="1" dirty="0"/>
              <a:t>Między wyrazami stawiamy </a:t>
            </a:r>
            <a:r>
              <a:rPr lang="pl-PL" sz="2500" b="1" u="sng" dirty="0"/>
              <a:t>tylko jedną spację</a:t>
            </a:r>
            <a:r>
              <a:rPr lang="pl-PL" sz="2500" b="1" dirty="0"/>
              <a:t>. </a:t>
            </a:r>
          </a:p>
          <a:p>
            <a:pPr lvl="0">
              <a:lnSpc>
                <a:spcPct val="170000"/>
              </a:lnSpc>
            </a:pPr>
            <a:r>
              <a:rPr lang="pl-PL" sz="2500" b="1" dirty="0"/>
              <a:t>Wyrazy, jak „ustawa”, „rozporządzenie:, o ile nie rozpoczynają zdania, piszemy małą literą</a:t>
            </a:r>
            <a:r>
              <a:rPr lang="pl-PL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17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322336" cy="1220428"/>
          </a:xfrm>
        </p:spPr>
        <p:txBody>
          <a:bodyPr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 uwagi praktyczne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70000"/>
              </a:lnSpc>
            </a:pPr>
            <a:r>
              <a:rPr lang="pl-PL" sz="2500" b="1" dirty="0"/>
              <a:t>Zdania podrzędne oddzielamy przecinkami. </a:t>
            </a:r>
          </a:p>
          <a:p>
            <a:pPr lvl="0">
              <a:lnSpc>
                <a:spcPct val="170000"/>
              </a:lnSpc>
            </a:pPr>
            <a:r>
              <a:rPr lang="pl-PL" sz="2500" b="1" dirty="0"/>
              <a:t>Tekst ma być wyjustowany. </a:t>
            </a:r>
          </a:p>
          <a:p>
            <a:pPr lvl="0">
              <a:lnSpc>
                <a:spcPct val="170000"/>
              </a:lnSpc>
            </a:pPr>
            <a:r>
              <a:rPr lang="pl-PL" sz="2500" b="1" dirty="0"/>
              <a:t>Nowe myśli wprowadzamy kolejnymi akapitami. </a:t>
            </a:r>
          </a:p>
          <a:p>
            <a:pPr lvl="0">
              <a:lnSpc>
                <a:spcPct val="170000"/>
              </a:lnSpc>
            </a:pPr>
            <a:r>
              <a:rPr lang="pl-PL" sz="2500" b="1" dirty="0"/>
              <a:t>Unikamy pisania uwag w nawiasach. W tym celu odpowiednio budujemy zdania, używając przecinków, ewentualnie myślników. </a:t>
            </a:r>
          </a:p>
          <a:p>
            <a:pPr lvl="0">
              <a:lnSpc>
                <a:spcPct val="170000"/>
              </a:lnSpc>
            </a:pPr>
            <a:r>
              <a:rPr lang="pl-PL" sz="2500" b="1" dirty="0"/>
              <a:t>Wyraz „iż” piszemy tylko w razie absolutnej konieczności. Zamiast „iż” używamy „że”. </a:t>
            </a:r>
          </a:p>
          <a:p>
            <a:pPr lvl="0">
              <a:lnSpc>
                <a:spcPct val="170000"/>
              </a:lnSpc>
            </a:pPr>
            <a:r>
              <a:rPr lang="pl-PL" sz="2500" b="1" dirty="0"/>
              <a:t>Nie używamy skrótu „wg”. </a:t>
            </a:r>
          </a:p>
          <a:p>
            <a:pPr lvl="0">
              <a:lnSpc>
                <a:spcPct val="170000"/>
              </a:lnSpc>
            </a:pPr>
            <a:r>
              <a:rPr lang="pl-PL" sz="2500" b="1" dirty="0"/>
              <a:t>Dbamy o to, żeby tekst był łatwy do zrozumienia dla osoby niebędącej ekspertem w dziedzinie, o której piszemy. Nie tłumaczymy jednak terminów należących do wiedzy powszechnej. </a:t>
            </a:r>
          </a:p>
          <a:p>
            <a:pPr lvl="0">
              <a:lnSpc>
                <a:spcPct val="170000"/>
              </a:lnSpc>
            </a:pPr>
            <a:r>
              <a:rPr lang="pl-PL" sz="2500" b="1" dirty="0"/>
              <a:t>Związek partnerski nie jest stanem cywilnym! Stan cywilny osoby można określić </a:t>
            </a:r>
            <a:r>
              <a:rPr lang="pl-PL" sz="2500" b="1" u="sng" dirty="0"/>
              <a:t>tylko</a:t>
            </a:r>
            <a:r>
              <a:rPr lang="pl-PL" sz="2500" b="1" dirty="0"/>
              <a:t> jako: zamężna/żonaty, panna/kawaler, rozwiedziona/rozwiedziony, wdowa/wdowiec.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85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magisterska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formie publikacji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4373563"/>
          </a:xfrm>
        </p:spPr>
        <p:txBody>
          <a:bodyPr>
            <a:normAutofit fontScale="92500"/>
          </a:bodyPr>
          <a:lstStyle/>
          <a:p>
            <a:pPr lvl="0"/>
            <a:r>
              <a:rPr lang="pl-PL" b="1" dirty="0"/>
              <a:t>Praca dyplomowa może mieć formę  publikacji naukowej  opublikowanej w recenzowanym czasopiśmie z  listy: </a:t>
            </a:r>
          </a:p>
          <a:p>
            <a:pPr lvl="0"/>
            <a:r>
              <a:rPr lang="pl-PL" b="1" dirty="0"/>
              <a:t>A- zawierającej publikacje w czasopismach naukowych posiadających współczynnik wpływu </a:t>
            </a:r>
            <a:r>
              <a:rPr lang="pl-PL" b="1" dirty="0" err="1"/>
              <a:t>Impact</a:t>
            </a:r>
            <a:r>
              <a:rPr lang="pl-PL" b="1" dirty="0"/>
              <a:t> </a:t>
            </a:r>
            <a:r>
              <a:rPr lang="pl-PL" b="1" dirty="0" err="1"/>
              <a:t>Factor</a:t>
            </a:r>
            <a:r>
              <a:rPr lang="pl-PL" b="1" dirty="0"/>
              <a:t> (IF) znajdujących się w bazie </a:t>
            </a:r>
            <a:r>
              <a:rPr lang="pl-PL" b="1" dirty="0" err="1"/>
              <a:t>Journal</a:t>
            </a:r>
            <a:r>
              <a:rPr lang="pl-PL" b="1" dirty="0"/>
              <a:t> </a:t>
            </a:r>
            <a:r>
              <a:rPr lang="pl-PL" b="1" dirty="0" err="1"/>
              <a:t>Citation</a:t>
            </a:r>
            <a:r>
              <a:rPr lang="pl-PL" b="1" dirty="0"/>
              <a:t> </a:t>
            </a:r>
            <a:r>
              <a:rPr lang="pl-PL" b="1" dirty="0" err="1"/>
              <a:t>Reports</a:t>
            </a:r>
            <a:r>
              <a:rPr lang="pl-PL" b="1" dirty="0"/>
              <a:t> (JCR)</a:t>
            </a:r>
          </a:p>
          <a:p>
            <a:pPr lvl="0"/>
            <a:r>
              <a:rPr lang="pl-PL" b="1" dirty="0"/>
              <a:t>B- zawierającej publikacje w czasopismach naukowych nie posiadających współczynnik wpływu IF </a:t>
            </a:r>
          </a:p>
          <a:p>
            <a:pPr lvl="0"/>
            <a:r>
              <a:rPr lang="pl-PL" b="1" dirty="0"/>
              <a:t>C- zawierającej publikacje w czasopismach naukowych znajdujących się a bazie </a:t>
            </a:r>
            <a:r>
              <a:rPr lang="pl-PL" b="1" dirty="0" err="1"/>
              <a:t>European</a:t>
            </a:r>
            <a:r>
              <a:rPr lang="pl-PL" b="1" dirty="0"/>
              <a:t> Reference Index for the </a:t>
            </a:r>
            <a:r>
              <a:rPr lang="pl-PL" b="1" dirty="0" err="1"/>
              <a:t>Humanities</a:t>
            </a:r>
            <a:r>
              <a:rPr lang="pl-PL" b="1" dirty="0"/>
              <a:t> (ERIH)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0027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magisterska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formie publikacji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b="1" dirty="0"/>
              <a:t>Autorami pracy powinni być: student (pierwszy autor) oraz promotor (drugi autor).</a:t>
            </a:r>
          </a:p>
          <a:p>
            <a:pPr lvl="0"/>
            <a:r>
              <a:rPr lang="pl-PL" b="1" dirty="0"/>
              <a:t>Artykuł powinien mieć charakter badawczy.</a:t>
            </a:r>
          </a:p>
          <a:p>
            <a:pPr lvl="0"/>
            <a:r>
              <a:rPr lang="pl-PL" b="1" dirty="0"/>
              <a:t>Artykuł powinien być opublikowany. Nie dopuszcza się  statusu pracy – przyjęta do druku .</a:t>
            </a:r>
          </a:p>
          <a:p>
            <a:pPr lvl="0"/>
            <a:r>
              <a:rPr lang="pl-PL" b="1" dirty="0"/>
              <a:t>Praca będzie podlegać </a:t>
            </a:r>
            <a:r>
              <a:rPr lang="pl-PL" b="1" u="sng" dirty="0">
                <a:solidFill>
                  <a:srgbClr val="FF0000"/>
                </a:solidFill>
              </a:rPr>
              <a:t>recenzji </a:t>
            </a:r>
            <a:r>
              <a:rPr lang="pl-PL" b="1" dirty="0"/>
              <a:t> w zakresie kryteriów oceny pracy dyplomowej na studiach II stopnia przyjętych na Wydziale Nauk</a:t>
            </a:r>
            <a:br>
              <a:rPr lang="pl-PL" b="1" dirty="0"/>
            </a:br>
            <a:r>
              <a:rPr lang="pl-PL" b="1" dirty="0"/>
              <a:t>o Zdrowiu.</a:t>
            </a:r>
          </a:p>
          <a:p>
            <a:pPr marL="114300" indent="0">
              <a:buNone/>
            </a:pPr>
            <a:r>
              <a:rPr lang="pl-PL" b="1" dirty="0"/>
              <a:t> 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525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br>
              <a:rPr lang="pl-PL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752600"/>
            <a:ext cx="69977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5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/>
          </a:bodyPr>
          <a:lstStyle/>
          <a:p>
            <a:r>
              <a:rPr lang="pl-PL" b="1" dirty="0" smtClean="0"/>
              <a:t>powinien </a:t>
            </a:r>
            <a:r>
              <a:rPr lang="pl-PL" b="1" dirty="0"/>
              <a:t>być związany z pracą zawodową, którą chce wykonywać student</a:t>
            </a:r>
          </a:p>
          <a:p>
            <a:endParaRPr lang="pl-PL" b="1" dirty="0"/>
          </a:p>
          <a:p>
            <a:r>
              <a:rPr lang="pl-PL" b="1" dirty="0" smtClean="0"/>
              <a:t>powinien </a:t>
            </a:r>
            <a:r>
              <a:rPr lang="pl-PL" b="1" dirty="0"/>
              <a:t>być wąski, możliwie szczegółowy </a:t>
            </a:r>
            <a:br>
              <a:rPr lang="pl-PL" b="1" dirty="0"/>
            </a:br>
            <a:r>
              <a:rPr lang="pl-PL" b="1" dirty="0"/>
              <a:t>i konkretny, nie może być ani za trudny, ani za łatwy</a:t>
            </a:r>
          </a:p>
          <a:p>
            <a:endParaRPr lang="pl-PL" b="1" dirty="0"/>
          </a:p>
          <a:p>
            <a:r>
              <a:rPr lang="pl-PL" b="1" dirty="0"/>
              <a:t>przed wyborem tematu należy postawić pytanie tezowe, które utworzy cały kręgosłup pracy</a:t>
            </a:r>
          </a:p>
          <a:p>
            <a:pPr marL="11430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3364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 pracy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l-PL" b="1" dirty="0"/>
              <a:t>musi być zdefiniowany jasno i tak, żeby autor pracy rozumiejąc cel mógł udowodnić prawdziwość postawionej tezy, którą sformułuje dla swojej pracy magisterskiej. Teza może być udowodniona lub obalona przez autora pracy w trakcie pisania</a:t>
            </a:r>
          </a:p>
        </p:txBody>
      </p:sp>
    </p:spTree>
    <p:extLst>
      <p:ext uri="{BB962C8B-B14F-4D97-AF65-F5344CB8AC3E}">
        <p14:creationId xmlns:p14="http://schemas.microsoft.com/office/powerpoint/2010/main" val="21082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394344" cy="1292436"/>
          </a:xfrm>
        </p:spPr>
        <p:txBody>
          <a:bodyPr>
            <a:no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Przygotowanie pracy dyplomowej powinno wykazać opanowanie przez studenta 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umiejętności</a:t>
            </a:r>
            <a:r>
              <a:rPr lang="pl-PL" sz="2400" dirty="0">
                <a:latin typeface="+mn-lt"/>
              </a:rPr>
              <a:t/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l-PL" b="1" dirty="0"/>
              <a:t>samodzielnych studiów literaturowych,</a:t>
            </a:r>
          </a:p>
          <a:p>
            <a:pPr lvl="0"/>
            <a:r>
              <a:rPr lang="pl-PL" b="1" dirty="0"/>
              <a:t>diagnozowania i oceny problemów oraz osadzenia ich w literaturze, </a:t>
            </a:r>
          </a:p>
          <a:p>
            <a:pPr lvl="0"/>
            <a:r>
              <a:rPr lang="pl-PL" b="1" dirty="0"/>
              <a:t>oceny dorobku teoretycznego w danej dyscyplinie naukowej,</a:t>
            </a:r>
          </a:p>
          <a:p>
            <a:pPr lvl="0"/>
            <a:r>
              <a:rPr lang="pl-PL" b="1" dirty="0"/>
              <a:t>dostrzegania prawidłowości występujących w obrębie badanych zjawisk,</a:t>
            </a:r>
          </a:p>
          <a:p>
            <a:pPr lvl="0"/>
            <a:r>
              <a:rPr lang="pl-PL" b="1" dirty="0"/>
              <a:t>samodzielnego poszukiwania materiałów źródłowych </a:t>
            </a:r>
            <a:br>
              <a:rPr lang="pl-PL" b="1" dirty="0"/>
            </a:br>
            <a:r>
              <a:rPr lang="pl-PL" b="1" dirty="0"/>
              <a:t>w istniejących opracowaniach, naukowych, raportach, materiałach statystycznych, </a:t>
            </a:r>
          </a:p>
          <a:p>
            <a:pPr lvl="0"/>
            <a:r>
              <a:rPr lang="pl-PL" b="1" dirty="0"/>
              <a:t>wyciągania właściwych wniosków,</a:t>
            </a:r>
          </a:p>
        </p:txBody>
      </p:sp>
    </p:spTree>
    <p:extLst>
      <p:ext uri="{BB962C8B-B14F-4D97-AF65-F5344CB8AC3E}">
        <p14:creationId xmlns:p14="http://schemas.microsoft.com/office/powerpoint/2010/main" val="15331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394344" cy="1292436"/>
          </a:xfrm>
        </p:spPr>
        <p:txBody>
          <a:bodyPr>
            <a:no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Przygotowanie pracy dyplomowej powinno wykazać opanowanie przez studenta 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umiejętności</a:t>
            </a:r>
            <a:r>
              <a:rPr lang="pl-PL" sz="2400" dirty="0">
                <a:latin typeface="+mn-lt"/>
              </a:rPr>
              <a:t/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l-PL" b="1" dirty="0"/>
              <a:t>zaprojektowanie nowych rozwiązań lub modyfikacji istniejących,</a:t>
            </a:r>
          </a:p>
          <a:p>
            <a:pPr lvl="0"/>
            <a:r>
              <a:rPr lang="pl-PL" b="1" dirty="0"/>
              <a:t>czynnego posługiwania się nabytą w czasie studiów wiedzą i wykorzystania jej w zastosowaniu do praktyki,</a:t>
            </a:r>
          </a:p>
          <a:p>
            <a:pPr lvl="0"/>
            <a:r>
              <a:rPr lang="pl-PL" b="1" dirty="0"/>
              <a:t>prowadzenia logicznego toku wywodów,</a:t>
            </a:r>
          </a:p>
          <a:p>
            <a:pPr lvl="0"/>
            <a:r>
              <a:rPr lang="pl-PL" b="1" dirty="0"/>
              <a:t>samodzielnego rozwiązywania określonych zadań diagnostycznych lub projektowych, </a:t>
            </a:r>
          </a:p>
          <a:p>
            <a:pPr lvl="0"/>
            <a:r>
              <a:rPr lang="pl-PL" b="1" dirty="0"/>
              <a:t>przygotowywania prac pisemnych w zakresie wybranej specjalizacji z wykorzystaniem podstawowych narzędzi badawczych,</a:t>
            </a:r>
          </a:p>
          <a:p>
            <a:pPr lvl="0"/>
            <a:r>
              <a:rPr lang="pl-PL" b="1" dirty="0"/>
              <a:t>posługiwania się jasnym i precyzyjnym językiem.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23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magisterska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52600"/>
            <a:ext cx="8892480" cy="4373563"/>
          </a:xfrm>
        </p:spPr>
        <p:txBody>
          <a:bodyPr/>
          <a:lstStyle/>
          <a:p>
            <a:endParaRPr lang="pl-PL" b="1" dirty="0">
              <a:solidFill>
                <a:srgbClr val="FF0000"/>
              </a:solidFill>
            </a:endParaRPr>
          </a:p>
          <a:p>
            <a:endParaRPr lang="pl-PL" b="1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pl-PL" b="1" dirty="0">
                <a:solidFill>
                  <a:srgbClr val="FF0000"/>
                </a:solidFill>
              </a:rPr>
              <a:t>Praca dyplomowa powinna być napisana w języku polskim, bez błędów gramatycznych i stylistycznych.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/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/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Nie może nosić cech plagiatu.</a:t>
            </a:r>
          </a:p>
          <a:p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Przygotowanie do pisania pracy – wskazówki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Przegląd Piśmiennictwa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pl-PL" b="1" dirty="0"/>
              <a:t>przygotowanie pracy  powinno być zawsze rozpoczęte od doboru literatury do opracowywanego tematu. </a:t>
            </a:r>
            <a:endParaRPr lang="pl-PL" b="1" strike="sngStrike" dirty="0"/>
          </a:p>
          <a:p>
            <a:r>
              <a:rPr lang="pl-PL" b="1" dirty="0"/>
              <a:t>przegląd literatury ułatwi poruszanie się w obszarze badań</a:t>
            </a:r>
          </a:p>
          <a:p>
            <a:pPr marL="1143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07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386</TotalTime>
  <Words>1869</Words>
  <Application>Microsoft Office PowerPoint</Application>
  <PresentationFormat>Pokaz na ekranie (4:3)</PresentationFormat>
  <Paragraphs>165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3" baseType="lpstr">
      <vt:lpstr>Arial</vt:lpstr>
      <vt:lpstr>Book Antiqua</vt:lpstr>
      <vt:lpstr>Century Gothic</vt:lpstr>
      <vt:lpstr>Apteka</vt:lpstr>
      <vt:lpstr>Jak napisać pracę magisterską - wytyczne Pomorskiego Uniwersytetu Medycznego  w Szczecinie i praktyczne wskazówki</vt:lpstr>
      <vt:lpstr>Praca magisterska</vt:lpstr>
      <vt:lpstr>Praca dyplomowa magisterska</vt:lpstr>
      <vt:lpstr>Temat pracy</vt:lpstr>
      <vt:lpstr>cel pracy</vt:lpstr>
      <vt:lpstr>Przygotowanie pracy dyplomowej powinno wykazać opanowanie przez studenta  umiejętności </vt:lpstr>
      <vt:lpstr>Przygotowanie pracy dyplomowej powinno wykazać opanowanie przez studenta  umiejętności </vt:lpstr>
      <vt:lpstr>Praca magisterska</vt:lpstr>
      <vt:lpstr>Przygotowanie do pisania pracy – wskazówki 1. Przegląd Piśmiennictwa </vt:lpstr>
      <vt:lpstr>Przygotowanie do pisania pracy – wskazówki 1. Przegląd Piśmiennictwa </vt:lpstr>
      <vt:lpstr>Przygotowanie do pisania pracy – wskazówki 1. Przegląd Piśmiennictwa  - Gdzie szukać informacji </vt:lpstr>
      <vt:lpstr>Wymogi edytorskie</vt:lpstr>
      <vt:lpstr>Wymogi dotyczące komputeropisu pracy magisterskiej</vt:lpstr>
      <vt:lpstr>Wymogi dotyczące komputeropisu pracy magisterskiej</vt:lpstr>
      <vt:lpstr>Układ pracy magisterskiej</vt:lpstr>
      <vt:lpstr>Spis treści</vt:lpstr>
      <vt:lpstr>Informacje dotyczące poszczególnych rozdziałów  </vt:lpstr>
      <vt:lpstr>STRESZCZENIE </vt:lpstr>
      <vt:lpstr>PODSTAWY TEORETYCZNE </vt:lpstr>
      <vt:lpstr>ZAŁOŻENIE I CELE PRACY</vt:lpstr>
      <vt:lpstr>PROBLEM BADWCZY/PROBLEMY BADAWCZE </vt:lpstr>
      <vt:lpstr>HIPOTEZY</vt:lpstr>
      <vt:lpstr>MATERIAŁ I METODY </vt:lpstr>
      <vt:lpstr>WYNIKI BADAŃ</vt:lpstr>
      <vt:lpstr>PODSUMOWANIE WYNIKÓW BADAŃ </vt:lpstr>
      <vt:lpstr>OMÓWIENIE WYNIKÓW I DYSKUSJA</vt:lpstr>
      <vt:lpstr>WNIOSKI</vt:lpstr>
      <vt:lpstr>PIŚMIENNICTWO  </vt:lpstr>
      <vt:lpstr>PIŚMIENNICTWO  zasady sporządzania bibliografii</vt:lpstr>
      <vt:lpstr>WYKAZ TABEL I RYCIN </vt:lpstr>
      <vt:lpstr>ZAŁĄCZNIKI</vt:lpstr>
      <vt:lpstr>Ilustracje graficzne   (ryciny, tabele, wykresy) </vt:lpstr>
      <vt:lpstr>Ilustracje graficzne   (ryciny, tabele, wykresy) </vt:lpstr>
      <vt:lpstr>Inne uwagi praktyczne </vt:lpstr>
      <vt:lpstr>Inne uwagi praktyczne </vt:lpstr>
      <vt:lpstr>Inne uwagi praktyczne </vt:lpstr>
      <vt:lpstr>Praca magisterska  w formie publikacji</vt:lpstr>
      <vt:lpstr>Praca magisterska  w formie publikacji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napisać pracę magisterską- wytyczne Pomorskiego Uniwersytetu Medycznego  w Szczecinie i praktyczne wskazówki</dc:title>
  <dc:creator>pum2</dc:creator>
  <cp:lastModifiedBy>Agnieszka Popadowska</cp:lastModifiedBy>
  <cp:revision>29</cp:revision>
  <dcterms:created xsi:type="dcterms:W3CDTF">2022-09-22T09:46:34Z</dcterms:created>
  <dcterms:modified xsi:type="dcterms:W3CDTF">2022-11-30T11:09:41Z</dcterms:modified>
</cp:coreProperties>
</file>