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7" r:id="rId3"/>
    <p:sldId id="295" r:id="rId4"/>
    <p:sldId id="300" r:id="rId5"/>
    <p:sldId id="298" r:id="rId6"/>
    <p:sldId id="299" r:id="rId7"/>
    <p:sldId id="332" r:id="rId8"/>
    <p:sldId id="297" r:id="rId9"/>
    <p:sldId id="301" r:id="rId10"/>
    <p:sldId id="333" r:id="rId11"/>
    <p:sldId id="334" r:id="rId12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14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2021.06.07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2021.06.07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2021.06.07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899592" y="2349501"/>
            <a:ext cx="8027987" cy="1439540"/>
          </a:xfrm>
        </p:spPr>
        <p:txBody>
          <a:bodyPr/>
          <a:lstStyle/>
          <a:p>
            <a:pPr marL="0" indent="0" algn="ctr"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l-PL" altLang="pl-PL" sz="2800" b="1" dirty="0"/>
              <a:t>Określenie wpływu modyfikujących czynników genetycznych i środowiskowych na ryzyko zachorowania i przeżycia pacjentów z nowotworami.</a:t>
            </a:r>
          </a:p>
          <a:p>
            <a:pPr marL="0" indent="0" algn="ctr"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l-PL" altLang="pl-PL" sz="2800" b="1" dirty="0"/>
              <a:t>Nowoczesna diagnostyka genetycznej predyspozycji do chorób oraz ich skutecznego leczenia.</a:t>
            </a:r>
            <a:endParaRPr lang="pl-PL" altLang="pl-PL" sz="18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2821068-DE12-410A-8718-11820B059E92}"/>
              </a:ext>
            </a:extLst>
          </p:cNvPr>
          <p:cNvSpPr txBox="1"/>
          <p:nvPr/>
        </p:nvSpPr>
        <p:spPr>
          <a:xfrm>
            <a:off x="971600" y="2112526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Stworzenie unikatowego testu genetycznego dla populacji polskiej, który umożliwi wykrywanie wszystkich znanych mutacji występujących w populacji polskiej, związanych ze zwiększoną predyspozycją do zachorowania na nowotwory oraz inne choroby nienowotworowe uwarunkowane genetycznie. Powyższy test pozwoli na szybką i skuteczną identyfikację osób z grup ryzyka zachorowania w celu zapobiegania, wczesnego wykrywania i skutecznego leczenia.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Stworzenie testu opartego o analizę zmian genetycznych oraz ocenę ekspresji wybranych białek w guzie, w celu określania optymalnej chemioterapii w leczeniu pacjentek z rakiem piersi.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2961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69BD56-1157-40EA-BB65-F06C89A3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1196752"/>
            <a:ext cx="5205264" cy="1143000"/>
          </a:xfrm>
        </p:spPr>
        <p:txBody>
          <a:bodyPr/>
          <a:lstStyle/>
          <a:p>
            <a:r>
              <a:rPr lang="pl-PL" b="1" dirty="0"/>
              <a:t>Wyniki?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E712D-6A2D-411E-96E3-6A4052C4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3043012"/>
            <a:ext cx="7283152" cy="2697163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096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2267744" y="1124744"/>
            <a:ext cx="48245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latin typeface="+mj-lt"/>
              </a:rPr>
              <a:t>Nowotwory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+mn-lt"/>
              </a:rPr>
              <a:t>W Polsce, podobnie jak na świecie, obserwuje się ciągły wzrost </a:t>
            </a:r>
            <a:r>
              <a:rPr lang="pl-PL" sz="2800" dirty="0" err="1">
                <a:latin typeface="+mn-lt"/>
              </a:rPr>
              <a:t>zachorowań</a:t>
            </a:r>
            <a:r>
              <a:rPr lang="pl-PL" sz="2800" dirty="0">
                <a:latin typeface="+mn-lt"/>
              </a:rPr>
              <a:t> na nowotwory. </a:t>
            </a:r>
            <a:br>
              <a:rPr lang="pl-PL" sz="2800" dirty="0">
                <a:latin typeface="+mn-lt"/>
              </a:rPr>
            </a:br>
            <a:endParaRPr lang="pl-PL" sz="2800" dirty="0">
              <a:latin typeface="+mn-lt"/>
            </a:endParaRPr>
          </a:p>
          <a:p>
            <a:r>
              <a:rPr lang="pl-PL" sz="2800" dirty="0">
                <a:latin typeface="+mn-lt"/>
              </a:rPr>
              <a:t>Istotną częścią skutecznego zapobiegania, a w przypadku już chorych, efektywnego leczenia jest identyfikacja czynników, które mogą przyczyniać się do zachorowania. </a:t>
            </a: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379E99-A2B2-4D14-8679-D910AE05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908719"/>
            <a:ext cx="8229600" cy="871619"/>
          </a:xfrm>
        </p:spPr>
        <p:txBody>
          <a:bodyPr/>
          <a:lstStyle/>
          <a:p>
            <a:pPr eaLnBrk="1" hangingPunct="1"/>
            <a:r>
              <a:rPr lang="pl-PL" altLang="en-US" b="1" dirty="0">
                <a:effectLst/>
              </a:rPr>
              <a:t>Nowotwory w Polsce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A28BF42-2C30-4ACA-9390-3BB72B24D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1680" y="2060848"/>
            <a:ext cx="6995120" cy="4530725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tabLst>
                <a:tab pos="7988300" algn="l"/>
              </a:tabLst>
            </a:pPr>
            <a:r>
              <a:rPr lang="pl-PL" altLang="en-US" dirty="0">
                <a:effectLst/>
              </a:rPr>
              <a:t>167 446 </a:t>
            </a:r>
            <a:r>
              <a:rPr lang="pl-PL" altLang="en-US" dirty="0" err="1">
                <a:effectLst/>
              </a:rPr>
              <a:t>zachorowań</a:t>
            </a:r>
            <a:r>
              <a:rPr lang="pl-PL" altLang="en-US" dirty="0">
                <a:effectLst/>
              </a:rPr>
              <a:t> w 2018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7988300" algn="l"/>
              </a:tabLst>
            </a:pPr>
            <a:r>
              <a:rPr lang="pl-PL" altLang="en-US" sz="2400" dirty="0">
                <a:effectLst/>
              </a:rPr>
              <a:t>         (</a:t>
            </a:r>
            <a:r>
              <a:rPr lang="pl-PL" altLang="en-US" sz="2000" dirty="0">
                <a:effectLst/>
              </a:rPr>
              <a:t>wg. Krajowego Rejestru Nowotworów)</a:t>
            </a:r>
          </a:p>
          <a:p>
            <a:pPr marL="901700" lvl="1" indent="-379413" eaLnBrk="1" hangingPunct="1">
              <a:tabLst>
                <a:tab pos="7988300" algn="l"/>
              </a:tabLst>
            </a:pPr>
            <a:r>
              <a:rPr lang="pl-PL" altLang="en-US" dirty="0">
                <a:effectLst/>
              </a:rPr>
              <a:t>83 570 mężczyźni</a:t>
            </a:r>
          </a:p>
          <a:p>
            <a:pPr marL="901700" lvl="1" indent="-379413" eaLnBrk="1" hangingPunct="1">
              <a:spcBef>
                <a:spcPct val="10000"/>
              </a:spcBef>
              <a:tabLst>
                <a:tab pos="7988300" algn="l"/>
              </a:tabLst>
            </a:pPr>
            <a:r>
              <a:rPr lang="pl-PL" altLang="en-US" dirty="0">
                <a:effectLst/>
              </a:rPr>
              <a:t>83 876 kobiety</a:t>
            </a:r>
          </a:p>
          <a:p>
            <a:pPr eaLnBrk="1" hangingPunct="1">
              <a:spcBef>
                <a:spcPct val="40000"/>
              </a:spcBef>
              <a:tabLst>
                <a:tab pos="7988300" algn="l"/>
              </a:tabLst>
            </a:pPr>
            <a:r>
              <a:rPr lang="pl-PL" altLang="en-US" dirty="0">
                <a:effectLst/>
              </a:rPr>
              <a:t>101 391 zgonów</a:t>
            </a:r>
          </a:p>
          <a:p>
            <a:pPr eaLnBrk="1" hangingPunct="1">
              <a:spcBef>
                <a:spcPct val="40000"/>
              </a:spcBef>
              <a:tabLst>
                <a:tab pos="7988300" algn="l"/>
              </a:tabLst>
            </a:pPr>
            <a:r>
              <a:rPr lang="pl-PL" altLang="en-US" dirty="0">
                <a:effectLst/>
              </a:rPr>
              <a:t>prognoza na najbliższe lata</a:t>
            </a:r>
          </a:p>
          <a:p>
            <a:pPr marL="901700" lvl="1" indent="-379413" eaLnBrk="1" hangingPunct="1">
              <a:spcBef>
                <a:spcPct val="15000"/>
              </a:spcBef>
              <a:tabLst>
                <a:tab pos="7988300" algn="l"/>
              </a:tabLst>
            </a:pPr>
            <a:r>
              <a:rPr lang="pl-PL" altLang="en-US" dirty="0">
                <a:effectLst/>
              </a:rPr>
              <a:t>180 000 </a:t>
            </a:r>
            <a:r>
              <a:rPr lang="pl-PL" altLang="en-US" dirty="0" err="1">
                <a:effectLst/>
              </a:rPr>
              <a:t>zachorowań</a:t>
            </a:r>
            <a:endParaRPr lang="pl-PL" altLang="en-US" dirty="0">
              <a:effectLst/>
            </a:endParaRPr>
          </a:p>
          <a:p>
            <a:pPr marL="901700" lvl="1" indent="-379413" eaLnBrk="1" hangingPunct="1">
              <a:spcBef>
                <a:spcPct val="15000"/>
              </a:spcBef>
              <a:tabLst>
                <a:tab pos="7988300" algn="l"/>
              </a:tabLst>
            </a:pPr>
            <a:r>
              <a:rPr lang="pl-PL" altLang="en-US" dirty="0">
                <a:effectLst/>
              </a:rPr>
              <a:t>120 000 zgonów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3F8C7E58-F116-4953-A21E-E8918C602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88" y="1772816"/>
            <a:ext cx="7620000" cy="498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38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ACD35DF-F437-46C2-A084-B7B342427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620" y="836712"/>
            <a:ext cx="7007820" cy="1143000"/>
          </a:xfrm>
        </p:spPr>
        <p:txBody>
          <a:bodyPr/>
          <a:lstStyle/>
          <a:p>
            <a:pPr eaLnBrk="1" hangingPunct="1"/>
            <a:r>
              <a:rPr lang="pl-PL" altLang="en-US" b="1" dirty="0">
                <a:effectLst/>
              </a:rPr>
              <a:t>Czynniki ryzyka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E026D5F-7EDD-48BA-95DA-9DDEBEE09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2258466"/>
            <a:ext cx="7344048" cy="3906838"/>
          </a:xfrm>
        </p:spPr>
        <p:txBody>
          <a:bodyPr/>
          <a:lstStyle/>
          <a:p>
            <a:pPr marL="363538" indent="-363538" eaLnBrk="1" hangingPunct="1">
              <a:spcBef>
                <a:spcPct val="10000"/>
              </a:spcBef>
            </a:pPr>
            <a:r>
              <a:rPr lang="pl-PL" altLang="en-US" sz="2800" dirty="0">
                <a:effectLst/>
              </a:rPr>
              <a:t>dziedziczność</a:t>
            </a:r>
          </a:p>
          <a:p>
            <a:pPr marL="363538" indent="-363538" eaLnBrk="1" hangingPunct="1">
              <a:spcBef>
                <a:spcPct val="10000"/>
              </a:spcBef>
            </a:pPr>
            <a:r>
              <a:rPr lang="pl-PL" altLang="en-US" sz="2800" dirty="0">
                <a:effectLst/>
              </a:rPr>
              <a:t>wiek</a:t>
            </a:r>
          </a:p>
          <a:p>
            <a:pPr marL="363538" indent="-363538" eaLnBrk="1" hangingPunct="1">
              <a:spcBef>
                <a:spcPct val="10000"/>
              </a:spcBef>
            </a:pPr>
            <a:r>
              <a:rPr lang="pl-PL" altLang="en-US" sz="2800" dirty="0">
                <a:effectLst/>
              </a:rPr>
              <a:t>styl życia </a:t>
            </a:r>
          </a:p>
          <a:p>
            <a:pPr marL="363538" indent="-363538" eaLnBrk="1" hangingPunct="1">
              <a:lnSpc>
                <a:spcPct val="6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l-PL" altLang="en-US" sz="2000" dirty="0">
                <a:effectLst/>
              </a:rPr>
              <a:t>     (m. in. czynniki hormonalne, dietetyczne, palenie papierosów)</a:t>
            </a:r>
            <a:r>
              <a:rPr lang="pl-PL" altLang="en-US" dirty="0">
                <a:effectLst/>
              </a:rPr>
              <a:t> </a:t>
            </a:r>
          </a:p>
          <a:p>
            <a:pPr marL="363538" indent="-363538" eaLnBrk="1" hangingPunct="1">
              <a:spcBef>
                <a:spcPct val="30000"/>
              </a:spcBef>
            </a:pPr>
            <a:r>
              <a:rPr lang="pl-PL" altLang="en-US" sz="2800" dirty="0">
                <a:effectLst/>
              </a:rPr>
              <a:t>skażenie środowiska naturalnego</a:t>
            </a:r>
          </a:p>
          <a:p>
            <a:pPr marL="363538" indent="-363538" eaLnBrk="1" hangingPunct="1">
              <a:spcBef>
                <a:spcPct val="10000"/>
              </a:spcBef>
            </a:pPr>
            <a:r>
              <a:rPr lang="pl-PL" altLang="en-US" sz="2800" dirty="0">
                <a:effectLst/>
              </a:rPr>
              <a:t>wirusy i bakterie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72D53C-ECB8-4AD2-9489-EB0650D0A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01824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en-US" b="1" dirty="0">
                <a:effectLst/>
              </a:rPr>
              <a:t>Nowotwory złośliwe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12316F-EB0D-450A-B19C-4215D6A3B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616" y="1844824"/>
            <a:ext cx="8028384" cy="4530725"/>
          </a:xfrm>
        </p:spPr>
        <p:txBody>
          <a:bodyPr/>
          <a:lstStyle/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400" dirty="0"/>
              <a:t>powstają w wyniku genetycznie uwarunkowanej predyspozycji oraz, w różnym stopniu, wpływu czynników środowiskowych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400" dirty="0"/>
              <a:t>czynniki genetyczne są odpowiedzialne za predyspozycję jednogenową i wielogenową, „wysoką” oraz „umiarkowaną”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400" dirty="0"/>
              <a:t>szacuje się, że około 30% wszystkich nowotworów powstaje w wyniku wysokiej, genetycznie uwarunkowanej predyspozycji 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400" dirty="0"/>
              <a:t>w zależności od rodzaju uszkodzeń i miejsca uszkodzenia DNA różny jest typ dziedziczenia oraz charakterystyka rodowodowo-kliniczna.</a:t>
            </a:r>
            <a:endParaRPr lang="pl-PL" alt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093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76AC1FA-6E1A-4E84-B2FA-7BE486A76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042308"/>
            <a:ext cx="8229600" cy="1019175"/>
          </a:xfrm>
        </p:spPr>
        <p:txBody>
          <a:bodyPr/>
          <a:lstStyle/>
          <a:p>
            <a:pPr eaLnBrk="1" hangingPunct="1"/>
            <a:r>
              <a:rPr lang="pl-PL" altLang="en-US" b="1" dirty="0">
                <a:effectLst/>
              </a:rPr>
              <a:t>Ocena ryzyka zachorowania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4FC10B3-51EE-4E62-BDC7-537A74CC4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2277507"/>
            <a:ext cx="7725544" cy="4319845"/>
          </a:xfrm>
        </p:spPr>
        <p:txBody>
          <a:bodyPr/>
          <a:lstStyle/>
          <a:p>
            <a:pPr marL="0" indent="0" eaLnBrk="1" hangingPunct="1">
              <a:lnSpc>
                <a:spcPts val="4500"/>
              </a:lnSpc>
              <a:buNone/>
              <a:defRPr/>
            </a:pPr>
            <a:r>
              <a:rPr lang="pl-PL" altLang="en-US" dirty="0">
                <a:effectLst/>
              </a:rPr>
              <a:t>Na ryzyko zachorowania wpływają:</a:t>
            </a:r>
          </a:p>
          <a:p>
            <a:pPr marL="358775" lvl="1" indent="-358775" eaLnBrk="1" hangingPunct="1">
              <a:lnSpc>
                <a:spcPts val="4500"/>
              </a:lnSpc>
              <a:buFont typeface="Arial" panose="020B0604020202020204" pitchFamily="34" charset="0"/>
              <a:buChar char="•"/>
              <a:defRPr/>
            </a:pPr>
            <a:r>
              <a:rPr lang="pl-PL" altLang="en-US" dirty="0">
                <a:effectLst/>
              </a:rPr>
              <a:t>Rodzaj mutacji</a:t>
            </a:r>
          </a:p>
          <a:p>
            <a:pPr marL="758825" lvl="2" indent="-358775" eaLnBrk="1" hangingPunct="1">
              <a:defRPr/>
            </a:pPr>
            <a:r>
              <a:rPr lang="pl-PL" altLang="en-US" dirty="0"/>
              <a:t>m</a:t>
            </a:r>
            <a:r>
              <a:rPr lang="pl-PL" altLang="en-US" dirty="0">
                <a:effectLst/>
              </a:rPr>
              <a:t>utacja patogenna o wysokiej penetracji</a:t>
            </a:r>
          </a:p>
          <a:p>
            <a:pPr marL="758825" lvl="2" indent="-358775" eaLnBrk="1" hangingPunct="1">
              <a:defRPr/>
            </a:pPr>
            <a:r>
              <a:rPr lang="pl-PL" altLang="en-US" dirty="0"/>
              <a:t>z</a:t>
            </a:r>
            <a:r>
              <a:rPr lang="pl-PL" altLang="en-US" dirty="0">
                <a:effectLst/>
              </a:rPr>
              <a:t>miana niskiej/umiarkowanej penetracji</a:t>
            </a:r>
          </a:p>
          <a:p>
            <a:pPr marL="358775" lvl="1" indent="-358775" eaLnBrk="1" hangingPunct="1">
              <a:lnSpc>
                <a:spcPts val="4500"/>
              </a:lnSpc>
              <a:buFont typeface="Arial" panose="020B0604020202020204" pitchFamily="34" charset="0"/>
              <a:buChar char="•"/>
              <a:defRPr/>
            </a:pPr>
            <a:r>
              <a:rPr lang="pl-PL" altLang="en-US" dirty="0"/>
              <a:t>Czynniki środowiskowe oraz geny modyfikujące ryzyko</a:t>
            </a:r>
          </a:p>
          <a:p>
            <a:pPr marL="758825" lvl="2" indent="-358775" eaLnBrk="1" hangingPunct="1">
              <a:defRPr/>
            </a:pPr>
            <a:r>
              <a:rPr lang="pl-PL" altLang="en-US" dirty="0">
                <a:effectLst/>
              </a:rPr>
              <a:t>Pomiędzy populacjami</a:t>
            </a:r>
          </a:p>
          <a:p>
            <a:pPr marL="758825" lvl="2" indent="-358775" eaLnBrk="1" hangingPunct="1">
              <a:defRPr/>
            </a:pPr>
            <a:r>
              <a:rPr lang="pl-PL" altLang="en-US" dirty="0"/>
              <a:t>W obrębie populacji </a:t>
            </a:r>
            <a:endParaRPr lang="pl-PL" altLang="en-US" dirty="0">
              <a:effectLst/>
            </a:endParaRPr>
          </a:p>
          <a:p>
            <a:pPr marL="457200" lvl="1" indent="0" eaLnBrk="1" hangingPunct="1">
              <a:buNone/>
              <a:defRPr/>
            </a:pPr>
            <a:endParaRPr lang="pl-PL" altLang="en-US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72D53C-ECB8-4AD2-9489-EB0650D0A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2047" y="90872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en-US" b="1" dirty="0">
                <a:effectLst/>
              </a:rPr>
              <a:t>Diagnostyka molekularna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12316F-EB0D-450A-B19C-4215D6A3B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2132856"/>
            <a:ext cx="8229600" cy="4530725"/>
          </a:xfrm>
        </p:spPr>
        <p:txBody>
          <a:bodyPr/>
          <a:lstStyle/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800" dirty="0">
                <a:effectLst/>
              </a:rPr>
              <a:t>identyfikacja zaburzeń genów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800" dirty="0">
                <a:effectLst/>
              </a:rPr>
              <a:t>ocena ryzyka zachorowania (predyspozycji)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800" dirty="0">
                <a:effectLst/>
              </a:rPr>
              <a:t>zastosowanie profilaktyki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800" dirty="0">
                <a:effectLst/>
              </a:rPr>
              <a:t>wczesna diagnostyka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800" dirty="0">
                <a:effectLst/>
              </a:rPr>
              <a:t>rokowanie</a:t>
            </a:r>
          </a:p>
          <a:p>
            <a:pPr marL="541338" indent="-541338" eaLnBrk="1" hangingPunct="1">
              <a:spcBef>
                <a:spcPts val="600"/>
              </a:spcBef>
            </a:pPr>
            <a:r>
              <a:rPr lang="pl-PL" altLang="en-US" sz="2800" dirty="0">
                <a:effectLst/>
              </a:rPr>
              <a:t>ukierunkowane leczenie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196831-8EB8-4D66-B101-119917C58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445224"/>
            <a:ext cx="8229600" cy="94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en-US" sz="2800" dirty="0">
                <a:solidFill>
                  <a:srgbClr val="FF0000"/>
                </a:solidFill>
                <a:latin typeface="+mn-lt"/>
              </a:rPr>
              <a:t>Skuteczna diagnostyka jest niezbędna do identyfikacji osób z grup ryzyka zachorowania na nowotwory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72D53C-ECB8-4AD2-9489-EB0650D0A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1556792"/>
            <a:ext cx="7596336" cy="1143000"/>
          </a:xfrm>
        </p:spPr>
        <p:txBody>
          <a:bodyPr/>
          <a:lstStyle/>
          <a:p>
            <a:pPr algn="l" eaLnBrk="1" hangingPunct="1"/>
            <a:r>
              <a:rPr lang="pl-PL" altLang="en-US" sz="2800" dirty="0">
                <a:effectLst/>
                <a:latin typeface="+mn-lt"/>
              </a:rPr>
              <a:t>Konieczne jest przeprowadzenie badań na dużych grupach pacjentów z uwzględnieniem wpływu czynników genetycznych i środowiskowych: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821068-DE12-410A-8718-11820B059E92}"/>
              </a:ext>
            </a:extLst>
          </p:cNvPr>
          <p:cNvSpPr txBox="1"/>
          <p:nvPr/>
        </p:nvSpPr>
        <p:spPr>
          <a:xfrm>
            <a:off x="827584" y="3078246"/>
            <a:ext cx="820891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000" dirty="0"/>
              <a:t>Stworzenie unikalnych w skali światowej rejestrów - kohort prospektywnych osób zdrowych </a:t>
            </a:r>
            <a:br>
              <a:rPr lang="pl-PL" sz="2000" dirty="0"/>
            </a:br>
            <a:r>
              <a:rPr lang="pl-PL" sz="2000" dirty="0"/>
              <a:t>z uwarunkowanym genetycznie ryzykiem zachorowania na nowotwory oraz chorych na raka wraz z danymi klinicznymi i próbkami biologicznymi (krew, mocz). Analizy przeprowadzone na w/w kohortach pozwolą na identyfikację oraz ocenę wpływu czynników genetycznych </a:t>
            </a:r>
            <a:br>
              <a:rPr lang="pl-PL" sz="2000" dirty="0"/>
            </a:br>
            <a:r>
              <a:rPr lang="pl-PL" sz="2000" dirty="0"/>
              <a:t>i środowiskowych modyfikujących ryzyko zachorowania oraz przeżycie pacjentów </a:t>
            </a:r>
            <a:br>
              <a:rPr lang="pl-PL" sz="2000" dirty="0"/>
            </a:br>
            <a:r>
              <a:rPr lang="pl-PL" sz="2000" dirty="0"/>
              <a:t>ze zdiagnozowana chorobą nowotworową</a:t>
            </a:r>
            <a:r>
              <a:rPr lang="pl-PL" sz="2000" b="1" dirty="0"/>
              <a:t>.</a:t>
            </a: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19120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</TotalTime>
  <Words>489</Words>
  <Application>Microsoft Office PowerPoint</Application>
  <PresentationFormat>Pokaz na ekranie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Motyw pakietu Office</vt:lpstr>
      <vt:lpstr>Prezentacja programu PowerPoint</vt:lpstr>
      <vt:lpstr>Prezentacja programu PowerPoint</vt:lpstr>
      <vt:lpstr>Nowotwory w Polsce</vt:lpstr>
      <vt:lpstr>Prezentacja programu PowerPoint</vt:lpstr>
      <vt:lpstr>Czynniki ryzyka</vt:lpstr>
      <vt:lpstr>Nowotwory złośliwe</vt:lpstr>
      <vt:lpstr>Ocena ryzyka zachorowania</vt:lpstr>
      <vt:lpstr>Diagnostyka molekularna</vt:lpstr>
      <vt:lpstr>Konieczne jest przeprowadzenie badań na dużych grupach pacjentów z uwzględnieniem wpływu czynników genetycznych i środowiskowych: </vt:lpstr>
      <vt:lpstr>Prezentacja programu PowerPoint</vt:lpstr>
      <vt:lpstr>Wyniki?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Marta Kamińska</cp:lastModifiedBy>
  <cp:revision>239</cp:revision>
  <cp:lastPrinted>2020-02-25T07:52:40Z</cp:lastPrinted>
  <dcterms:created xsi:type="dcterms:W3CDTF">2010-10-15T06:46:12Z</dcterms:created>
  <dcterms:modified xsi:type="dcterms:W3CDTF">2021-06-07T11:42:55Z</dcterms:modified>
</cp:coreProperties>
</file>