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0"/>
  </p:notesMasterIdLst>
  <p:handoutMasterIdLst>
    <p:handoutMasterId r:id="rId41"/>
  </p:handoutMasterIdLst>
  <p:sldIdLst>
    <p:sldId id="265" r:id="rId2"/>
    <p:sldId id="269" r:id="rId3"/>
    <p:sldId id="287" r:id="rId4"/>
    <p:sldId id="288" r:id="rId5"/>
    <p:sldId id="268" r:id="rId6"/>
    <p:sldId id="271" r:id="rId7"/>
    <p:sldId id="273" r:id="rId8"/>
    <p:sldId id="289" r:id="rId9"/>
    <p:sldId id="290" r:id="rId10"/>
    <p:sldId id="291" r:id="rId11"/>
    <p:sldId id="292" r:id="rId12"/>
    <p:sldId id="294" r:id="rId13"/>
    <p:sldId id="284" r:id="rId14"/>
    <p:sldId id="295" r:id="rId15"/>
    <p:sldId id="296" r:id="rId16"/>
    <p:sldId id="297" r:id="rId17"/>
    <p:sldId id="298" r:id="rId18"/>
    <p:sldId id="299" r:id="rId19"/>
    <p:sldId id="300" r:id="rId20"/>
    <p:sldId id="285" r:id="rId21"/>
    <p:sldId id="301" r:id="rId22"/>
    <p:sldId id="302" r:id="rId23"/>
    <p:sldId id="304" r:id="rId24"/>
    <p:sldId id="303" r:id="rId25"/>
    <p:sldId id="307" r:id="rId26"/>
    <p:sldId id="308" r:id="rId27"/>
    <p:sldId id="309" r:id="rId28"/>
    <p:sldId id="310" r:id="rId29"/>
    <p:sldId id="311" r:id="rId30"/>
    <p:sldId id="312" r:id="rId31"/>
    <p:sldId id="313" r:id="rId32"/>
    <p:sldId id="318" r:id="rId33"/>
    <p:sldId id="305" r:id="rId34"/>
    <p:sldId id="306" r:id="rId35"/>
    <p:sldId id="314" r:id="rId36"/>
    <p:sldId id="315" r:id="rId37"/>
    <p:sldId id="316" r:id="rId38"/>
    <p:sldId id="317" r:id="rId39"/>
  </p:sldIdLst>
  <p:sldSz cx="9144000" cy="6858000" type="screen4x3"/>
  <p:notesSz cx="6794500" cy="993140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8" autoAdjust="0"/>
    <p:restoredTop sz="96395" autoAdjust="0"/>
  </p:normalViewPr>
  <p:slideViewPr>
    <p:cSldViewPr>
      <p:cViewPr varScale="1">
        <p:scale>
          <a:sx n="88" d="100"/>
          <a:sy n="88" d="100"/>
        </p:scale>
        <p:origin x="144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t" anchorCtr="0" compatLnSpc="1">
            <a:prstTxWarp prst="textNoShape">
              <a:avLst/>
            </a:prstTxWarp>
          </a:bodyPr>
          <a:lstStyle>
            <a:lvl1pPr algn="l" defTabSz="925513" eaLnBrk="1" hangingPunct="1">
              <a:defRPr sz="1200">
                <a:latin typeface="Calibri" panose="020F0502020204030204" pitchFamily="34" charset="0"/>
              </a:defRPr>
            </a:lvl1pPr>
          </a:lstStyle>
          <a:p>
            <a:pPr>
              <a:defRPr/>
            </a:pPr>
            <a:endParaRPr lang="pl-PL" altLang="pl-PL"/>
          </a:p>
        </p:txBody>
      </p:sp>
      <p:sp>
        <p:nvSpPr>
          <p:cNvPr id="50179" name="Rectangle 3"/>
          <p:cNvSpPr>
            <a:spLocks noGrp="1" noChangeArrowheads="1"/>
          </p:cNvSpPr>
          <p:nvPr>
            <p:ph type="dt" sz="quarter" idx="1"/>
          </p:nvPr>
        </p:nvSpPr>
        <p:spPr bwMode="auto">
          <a:xfrm>
            <a:off x="3849688"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t" anchorCtr="0" compatLnSpc="1">
            <a:prstTxWarp prst="textNoShape">
              <a:avLst/>
            </a:prstTxWarp>
          </a:bodyPr>
          <a:lstStyle>
            <a:lvl1pPr algn="r" defTabSz="925513" eaLnBrk="1" hangingPunct="1">
              <a:defRPr sz="1200">
                <a:latin typeface="Calibri" panose="020F0502020204030204" pitchFamily="34" charset="0"/>
              </a:defRPr>
            </a:lvl1pPr>
          </a:lstStyle>
          <a:p>
            <a:pPr>
              <a:defRPr/>
            </a:pPr>
            <a:fld id="{316447D6-9286-4688-A74D-5B66FBF8F548}" type="datetimeFigureOut">
              <a:rPr lang="pl-PL" altLang="pl-PL"/>
              <a:pPr>
                <a:defRPr/>
              </a:pPr>
              <a:t>11.06.2021</a:t>
            </a:fld>
            <a:endParaRPr lang="pl-PL" altLang="pl-PL"/>
          </a:p>
        </p:txBody>
      </p:sp>
      <p:sp>
        <p:nvSpPr>
          <p:cNvPr id="50180" name="Rectangle 4"/>
          <p:cNvSpPr>
            <a:spLocks noGrp="1" noChangeArrowheads="1"/>
          </p:cNvSpPr>
          <p:nvPr>
            <p:ph type="ftr" sz="quarter" idx="2"/>
          </p:nvPr>
        </p:nvSpPr>
        <p:spPr bwMode="auto">
          <a:xfrm>
            <a:off x="0" y="9432925"/>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b" anchorCtr="0" compatLnSpc="1">
            <a:prstTxWarp prst="textNoShape">
              <a:avLst/>
            </a:prstTxWarp>
          </a:bodyPr>
          <a:lstStyle>
            <a:lvl1pPr algn="l" defTabSz="925513" eaLnBrk="1" hangingPunct="1">
              <a:defRPr sz="1200">
                <a:latin typeface="Calibri" panose="020F0502020204030204" pitchFamily="34" charset="0"/>
              </a:defRPr>
            </a:lvl1pPr>
          </a:lstStyle>
          <a:p>
            <a:pPr>
              <a:defRPr/>
            </a:pPr>
            <a:endParaRPr lang="pl-PL" altLang="pl-PL"/>
          </a:p>
        </p:txBody>
      </p:sp>
      <p:sp>
        <p:nvSpPr>
          <p:cNvPr id="50181" name="Rectangle 5"/>
          <p:cNvSpPr>
            <a:spLocks noGrp="1" noChangeArrowheads="1"/>
          </p:cNvSpPr>
          <p:nvPr>
            <p:ph type="sldNum" sz="quarter" idx="3"/>
          </p:nvPr>
        </p:nvSpPr>
        <p:spPr bwMode="auto">
          <a:xfrm>
            <a:off x="3849688" y="9432925"/>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20" tIns="46310" rIns="92620" bIns="46310" numCol="1" anchor="b" anchorCtr="0" compatLnSpc="1">
            <a:prstTxWarp prst="textNoShape">
              <a:avLst/>
            </a:prstTxWarp>
          </a:bodyPr>
          <a:lstStyle>
            <a:lvl1pPr algn="r" defTabSz="925513" eaLnBrk="1" hangingPunct="1">
              <a:defRPr sz="1200">
                <a:latin typeface="Calibri" panose="020F0502020204030204" pitchFamily="34" charset="0"/>
              </a:defRPr>
            </a:lvl1pPr>
          </a:lstStyle>
          <a:p>
            <a:pPr>
              <a:defRPr/>
            </a:pPr>
            <a:fld id="{5903FB60-2793-415C-8036-201E5EEAD3E1}"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Calibri" panose="020F0502020204030204" pitchFamily="34" charset="0"/>
              </a:defRPr>
            </a:lvl1pPr>
          </a:lstStyle>
          <a:p>
            <a:pPr>
              <a:defRPr/>
            </a:pPr>
            <a:endParaRPr lang="pl-PL" altLang="pl-PL"/>
          </a:p>
        </p:txBody>
      </p:sp>
      <p:sp>
        <p:nvSpPr>
          <p:cNvPr id="163843"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3F2F5E9-2C22-48FB-BA4A-FFCA16D37670}" type="datetimeFigureOut">
              <a:rPr lang="pl-PL" altLang="pl-PL"/>
              <a:pPr>
                <a:defRPr/>
              </a:pPr>
              <a:t>11.06.2021</a:t>
            </a:fld>
            <a:endParaRPr lang="pl-PL" altLang="pl-PL"/>
          </a:p>
        </p:txBody>
      </p:sp>
      <p:sp>
        <p:nvSpPr>
          <p:cNvPr id="205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45"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noProof="0" smtClean="0"/>
              <a:t>Kliknij, aby edytować style wzorca tekstu</a:t>
            </a:r>
          </a:p>
          <a:p>
            <a:pPr lvl="1"/>
            <a:r>
              <a:rPr lang="pl-PL" altLang="pl-PL" noProof="0" smtClean="0"/>
              <a:t>Drugi poziom</a:t>
            </a:r>
          </a:p>
          <a:p>
            <a:pPr lvl="2"/>
            <a:r>
              <a:rPr lang="pl-PL" altLang="pl-PL" noProof="0" smtClean="0"/>
              <a:t>Trzeci poziom</a:t>
            </a:r>
          </a:p>
          <a:p>
            <a:pPr lvl="3"/>
            <a:r>
              <a:rPr lang="pl-PL" altLang="pl-PL" noProof="0" smtClean="0"/>
              <a:t>Czwarty poziom</a:t>
            </a:r>
          </a:p>
          <a:p>
            <a:pPr lvl="4"/>
            <a:r>
              <a:rPr lang="pl-PL" altLang="pl-PL" noProof="0" smtClean="0"/>
              <a:t>Piąty poziom</a:t>
            </a:r>
          </a:p>
        </p:txBody>
      </p:sp>
      <p:sp>
        <p:nvSpPr>
          <p:cNvPr id="163846"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Calibri" panose="020F0502020204030204" pitchFamily="34" charset="0"/>
              </a:defRPr>
            </a:lvl1pPr>
          </a:lstStyle>
          <a:p>
            <a:pPr>
              <a:defRPr/>
            </a:pPr>
            <a:endParaRPr lang="pl-PL" altLang="pl-PL"/>
          </a:p>
        </p:txBody>
      </p:sp>
      <p:sp>
        <p:nvSpPr>
          <p:cNvPr id="163847"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AC1F298-8887-47C6-A5C1-82A3398C3463}"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9FA0D0BE-1590-44F4-93C5-94F2DE392A32}" type="datetime1">
              <a:rPr lang="pl-PL" smtClean="0"/>
              <a:t>11.06.2021</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6" name="Symbol zastępczy numeru slajdu 5"/>
          <p:cNvSpPr>
            <a:spLocks noGrp="1"/>
          </p:cNvSpPr>
          <p:nvPr>
            <p:ph type="sldNum" sz="quarter" idx="12"/>
          </p:nvPr>
        </p:nvSpPr>
        <p:spPr/>
        <p:txBody>
          <a:bodyPr/>
          <a:lstStyle>
            <a:lvl1pPr>
              <a:defRPr/>
            </a:lvl1pPr>
          </a:lstStyle>
          <a:p>
            <a:pPr>
              <a:defRPr/>
            </a:pPr>
            <a:fld id="{4AF6AA92-0ECC-4014-BFDD-5924E12A32C8}" type="slidenum">
              <a:rPr lang="pl-PL" altLang="pl-PL"/>
              <a:pPr>
                <a:defRPr/>
              </a:pPr>
              <a:t>‹#›</a:t>
            </a:fld>
            <a:endParaRPr lang="pl-PL" altLang="pl-PL"/>
          </a:p>
        </p:txBody>
      </p:sp>
    </p:spTree>
    <p:extLst>
      <p:ext uri="{BB962C8B-B14F-4D97-AF65-F5344CB8AC3E}">
        <p14:creationId xmlns:p14="http://schemas.microsoft.com/office/powerpoint/2010/main" val="233859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CE3372B-08A3-4AB1-869A-E23B49CCAE4A}" type="datetime1">
              <a:rPr lang="pl-PL" smtClean="0"/>
              <a:t>11.06.2021</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6" name="Symbol zastępczy numeru slajdu 5"/>
          <p:cNvSpPr>
            <a:spLocks noGrp="1"/>
          </p:cNvSpPr>
          <p:nvPr>
            <p:ph type="sldNum" sz="quarter" idx="12"/>
          </p:nvPr>
        </p:nvSpPr>
        <p:spPr/>
        <p:txBody>
          <a:bodyPr/>
          <a:lstStyle>
            <a:lvl1pPr>
              <a:defRPr/>
            </a:lvl1pPr>
          </a:lstStyle>
          <a:p>
            <a:pPr>
              <a:defRPr/>
            </a:pPr>
            <a:fld id="{298E902A-01ED-4DE9-8653-7C58E7B15ACB}" type="slidenum">
              <a:rPr lang="pl-PL" altLang="pl-PL"/>
              <a:pPr>
                <a:defRPr/>
              </a:pPr>
              <a:t>‹#›</a:t>
            </a:fld>
            <a:endParaRPr lang="pl-PL" altLang="pl-PL"/>
          </a:p>
        </p:txBody>
      </p:sp>
    </p:spTree>
    <p:extLst>
      <p:ext uri="{BB962C8B-B14F-4D97-AF65-F5344CB8AC3E}">
        <p14:creationId xmlns:p14="http://schemas.microsoft.com/office/powerpoint/2010/main" val="153643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5BCF23B3-2A67-41FD-AB7A-669716EF6BE2}" type="datetime1">
              <a:rPr lang="pl-PL" smtClean="0"/>
              <a:t>11.06.2021</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6" name="Symbol zastępczy numeru slajdu 5"/>
          <p:cNvSpPr>
            <a:spLocks noGrp="1"/>
          </p:cNvSpPr>
          <p:nvPr>
            <p:ph type="sldNum" sz="quarter" idx="12"/>
          </p:nvPr>
        </p:nvSpPr>
        <p:spPr/>
        <p:txBody>
          <a:bodyPr/>
          <a:lstStyle>
            <a:lvl1pPr>
              <a:defRPr/>
            </a:lvl1pPr>
          </a:lstStyle>
          <a:p>
            <a:pPr>
              <a:defRPr/>
            </a:pPr>
            <a:fld id="{11DC29A4-185D-4D86-AC24-F9CD92D69311}" type="slidenum">
              <a:rPr lang="pl-PL" altLang="pl-PL"/>
              <a:pPr>
                <a:defRPr/>
              </a:pPr>
              <a:t>‹#›</a:t>
            </a:fld>
            <a:endParaRPr lang="pl-PL" altLang="pl-PL"/>
          </a:p>
        </p:txBody>
      </p:sp>
    </p:spTree>
    <p:extLst>
      <p:ext uri="{BB962C8B-B14F-4D97-AF65-F5344CB8AC3E}">
        <p14:creationId xmlns:p14="http://schemas.microsoft.com/office/powerpoint/2010/main" val="149456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525963"/>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DF0350D3-3C9A-45E6-9E1A-3D93218B66DD}" type="datetime1">
              <a:rPr lang="pl-PL" smtClean="0"/>
              <a:t>11.06.2021</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7" name="Symbol zastępczy numeru slajdu 5"/>
          <p:cNvSpPr>
            <a:spLocks noGrp="1"/>
          </p:cNvSpPr>
          <p:nvPr>
            <p:ph type="sldNum" sz="quarter" idx="12"/>
          </p:nvPr>
        </p:nvSpPr>
        <p:spPr/>
        <p:txBody>
          <a:bodyPr/>
          <a:lstStyle>
            <a:lvl1pPr>
              <a:defRPr/>
            </a:lvl1pPr>
          </a:lstStyle>
          <a:p>
            <a:pPr>
              <a:defRPr/>
            </a:pPr>
            <a:fld id="{732F1A3B-5804-4ED3-B179-605873C9FA1B}" type="slidenum">
              <a:rPr lang="pl-PL" altLang="pl-PL"/>
              <a:pPr>
                <a:defRPr/>
              </a:pPr>
              <a:t>‹#›</a:t>
            </a:fld>
            <a:endParaRPr lang="pl-PL" altLang="pl-PL"/>
          </a:p>
        </p:txBody>
      </p:sp>
    </p:spTree>
    <p:extLst>
      <p:ext uri="{BB962C8B-B14F-4D97-AF65-F5344CB8AC3E}">
        <p14:creationId xmlns:p14="http://schemas.microsoft.com/office/powerpoint/2010/main" val="101823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64737977-8AD3-4479-A3E8-AED07E1C18E4}" type="datetime1">
              <a:rPr lang="pl-PL" smtClean="0"/>
              <a:t>11.06.2021</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6" name="Symbol zastępczy numeru slajdu 5"/>
          <p:cNvSpPr>
            <a:spLocks noGrp="1"/>
          </p:cNvSpPr>
          <p:nvPr>
            <p:ph type="sldNum" sz="quarter" idx="12"/>
          </p:nvPr>
        </p:nvSpPr>
        <p:spPr/>
        <p:txBody>
          <a:bodyPr/>
          <a:lstStyle>
            <a:lvl1pPr>
              <a:defRPr/>
            </a:lvl1pPr>
          </a:lstStyle>
          <a:p>
            <a:pPr>
              <a:defRPr/>
            </a:pPr>
            <a:fld id="{B397B580-E8DE-4736-9B6F-96AD9906D84E}" type="slidenum">
              <a:rPr lang="pl-PL" altLang="pl-PL"/>
              <a:pPr>
                <a:defRPr/>
              </a:pPr>
              <a:t>‹#›</a:t>
            </a:fld>
            <a:endParaRPr lang="pl-PL" altLang="pl-PL"/>
          </a:p>
        </p:txBody>
      </p:sp>
    </p:spTree>
    <p:extLst>
      <p:ext uri="{BB962C8B-B14F-4D97-AF65-F5344CB8AC3E}">
        <p14:creationId xmlns:p14="http://schemas.microsoft.com/office/powerpoint/2010/main" val="422381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Edytuj style wzorca tekstu</a:t>
            </a:r>
          </a:p>
        </p:txBody>
      </p:sp>
      <p:sp>
        <p:nvSpPr>
          <p:cNvPr id="4" name="Symbol zastępczy daty 3"/>
          <p:cNvSpPr>
            <a:spLocks noGrp="1"/>
          </p:cNvSpPr>
          <p:nvPr>
            <p:ph type="dt" sz="half" idx="10"/>
          </p:nvPr>
        </p:nvSpPr>
        <p:spPr/>
        <p:txBody>
          <a:bodyPr/>
          <a:lstStyle>
            <a:lvl1pPr>
              <a:defRPr/>
            </a:lvl1pPr>
          </a:lstStyle>
          <a:p>
            <a:pPr>
              <a:defRPr/>
            </a:pPr>
            <a:fld id="{2D4E1475-D8B0-4C26-89D8-9DD6641018C5}" type="datetime1">
              <a:rPr lang="pl-PL" smtClean="0"/>
              <a:t>11.06.2021</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6" name="Symbol zastępczy numeru slajdu 5"/>
          <p:cNvSpPr>
            <a:spLocks noGrp="1"/>
          </p:cNvSpPr>
          <p:nvPr>
            <p:ph type="sldNum" sz="quarter" idx="12"/>
          </p:nvPr>
        </p:nvSpPr>
        <p:spPr/>
        <p:txBody>
          <a:bodyPr/>
          <a:lstStyle>
            <a:lvl1pPr>
              <a:defRPr/>
            </a:lvl1pPr>
          </a:lstStyle>
          <a:p>
            <a:pPr>
              <a:defRPr/>
            </a:pPr>
            <a:fld id="{6A38E710-604D-40B1-A672-C1DC2747603E}" type="slidenum">
              <a:rPr lang="pl-PL" altLang="pl-PL"/>
              <a:pPr>
                <a:defRPr/>
              </a:pPr>
              <a:t>‹#›</a:t>
            </a:fld>
            <a:endParaRPr lang="pl-PL" altLang="pl-PL"/>
          </a:p>
        </p:txBody>
      </p:sp>
    </p:spTree>
    <p:extLst>
      <p:ext uri="{BB962C8B-B14F-4D97-AF65-F5344CB8AC3E}">
        <p14:creationId xmlns:p14="http://schemas.microsoft.com/office/powerpoint/2010/main" val="414915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500B88D4-BF61-4E18-9DCF-D5C0233090A5}" type="datetime1">
              <a:rPr lang="pl-PL" smtClean="0"/>
              <a:t>11.06.2021</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7" name="Symbol zastępczy numeru slajdu 5"/>
          <p:cNvSpPr>
            <a:spLocks noGrp="1"/>
          </p:cNvSpPr>
          <p:nvPr>
            <p:ph type="sldNum" sz="quarter" idx="12"/>
          </p:nvPr>
        </p:nvSpPr>
        <p:spPr/>
        <p:txBody>
          <a:bodyPr/>
          <a:lstStyle>
            <a:lvl1pPr>
              <a:defRPr/>
            </a:lvl1pPr>
          </a:lstStyle>
          <a:p>
            <a:pPr>
              <a:defRPr/>
            </a:pPr>
            <a:fld id="{9D7F41EB-DCF5-4287-B058-690A48F9A72F}" type="slidenum">
              <a:rPr lang="pl-PL" altLang="pl-PL"/>
              <a:pPr>
                <a:defRPr/>
              </a:pPr>
              <a:t>‹#›</a:t>
            </a:fld>
            <a:endParaRPr lang="pl-PL" altLang="pl-PL"/>
          </a:p>
        </p:txBody>
      </p:sp>
    </p:spTree>
    <p:extLst>
      <p:ext uri="{BB962C8B-B14F-4D97-AF65-F5344CB8AC3E}">
        <p14:creationId xmlns:p14="http://schemas.microsoft.com/office/powerpoint/2010/main" val="49549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69CA5AE3-B9D5-463F-9F54-15C7148345FA}" type="datetime1">
              <a:rPr lang="pl-PL" smtClean="0"/>
              <a:t>11.06.2021</a:t>
            </a:fld>
            <a:endParaRPr lang="pl-PL"/>
          </a:p>
        </p:txBody>
      </p:sp>
      <p:sp>
        <p:nvSpPr>
          <p:cNvPr id="8"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9" name="Symbol zastępczy numeru slajdu 5"/>
          <p:cNvSpPr>
            <a:spLocks noGrp="1"/>
          </p:cNvSpPr>
          <p:nvPr>
            <p:ph type="sldNum" sz="quarter" idx="12"/>
          </p:nvPr>
        </p:nvSpPr>
        <p:spPr/>
        <p:txBody>
          <a:bodyPr/>
          <a:lstStyle>
            <a:lvl1pPr>
              <a:defRPr/>
            </a:lvl1pPr>
          </a:lstStyle>
          <a:p>
            <a:pPr>
              <a:defRPr/>
            </a:pPr>
            <a:fld id="{8133A0A6-9F9C-48AE-8BF5-EAFE074A5878}" type="slidenum">
              <a:rPr lang="pl-PL" altLang="pl-PL"/>
              <a:pPr>
                <a:defRPr/>
              </a:pPr>
              <a:t>‹#›</a:t>
            </a:fld>
            <a:endParaRPr lang="pl-PL" altLang="pl-PL"/>
          </a:p>
        </p:txBody>
      </p:sp>
    </p:spTree>
    <p:extLst>
      <p:ext uri="{BB962C8B-B14F-4D97-AF65-F5344CB8AC3E}">
        <p14:creationId xmlns:p14="http://schemas.microsoft.com/office/powerpoint/2010/main" val="256028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9D6E0E1E-C517-45FE-9B10-B82377E5D370}" type="datetime1">
              <a:rPr lang="pl-PL" smtClean="0"/>
              <a:t>11.06.2021</a:t>
            </a:fld>
            <a:endParaRPr lang="pl-PL"/>
          </a:p>
        </p:txBody>
      </p:sp>
      <p:sp>
        <p:nvSpPr>
          <p:cNvPr id="4"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5" name="Symbol zastępczy numeru slajdu 5"/>
          <p:cNvSpPr>
            <a:spLocks noGrp="1"/>
          </p:cNvSpPr>
          <p:nvPr>
            <p:ph type="sldNum" sz="quarter" idx="12"/>
          </p:nvPr>
        </p:nvSpPr>
        <p:spPr/>
        <p:txBody>
          <a:bodyPr/>
          <a:lstStyle>
            <a:lvl1pPr>
              <a:defRPr/>
            </a:lvl1pPr>
          </a:lstStyle>
          <a:p>
            <a:pPr>
              <a:defRPr/>
            </a:pPr>
            <a:fld id="{51653F12-EEA7-4A86-A424-2136E0EE3B3E}" type="slidenum">
              <a:rPr lang="pl-PL" altLang="pl-PL"/>
              <a:pPr>
                <a:defRPr/>
              </a:pPr>
              <a:t>‹#›</a:t>
            </a:fld>
            <a:endParaRPr lang="pl-PL" altLang="pl-PL"/>
          </a:p>
        </p:txBody>
      </p:sp>
    </p:spTree>
    <p:extLst>
      <p:ext uri="{BB962C8B-B14F-4D97-AF65-F5344CB8AC3E}">
        <p14:creationId xmlns:p14="http://schemas.microsoft.com/office/powerpoint/2010/main" val="259793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A8164B86-D78E-4875-9949-82091879FC6C}" type="datetime1">
              <a:rPr lang="pl-PL" smtClean="0"/>
              <a:t>11.06.2021</a:t>
            </a:fld>
            <a:endParaRPr lang="pl-PL"/>
          </a:p>
        </p:txBody>
      </p:sp>
      <p:sp>
        <p:nvSpPr>
          <p:cNvPr id="3"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4" name="Symbol zastępczy numeru slajdu 5"/>
          <p:cNvSpPr>
            <a:spLocks noGrp="1"/>
          </p:cNvSpPr>
          <p:nvPr>
            <p:ph type="sldNum" sz="quarter" idx="12"/>
          </p:nvPr>
        </p:nvSpPr>
        <p:spPr/>
        <p:txBody>
          <a:bodyPr/>
          <a:lstStyle>
            <a:lvl1pPr>
              <a:defRPr/>
            </a:lvl1pPr>
          </a:lstStyle>
          <a:p>
            <a:pPr>
              <a:defRPr/>
            </a:pPr>
            <a:fld id="{2B82E404-791E-417F-B6FA-AAA21AA898EC}" type="slidenum">
              <a:rPr lang="pl-PL" altLang="pl-PL"/>
              <a:pPr>
                <a:defRPr/>
              </a:pPr>
              <a:t>‹#›</a:t>
            </a:fld>
            <a:endParaRPr lang="pl-PL" altLang="pl-PL"/>
          </a:p>
        </p:txBody>
      </p:sp>
    </p:spTree>
    <p:extLst>
      <p:ext uri="{BB962C8B-B14F-4D97-AF65-F5344CB8AC3E}">
        <p14:creationId xmlns:p14="http://schemas.microsoft.com/office/powerpoint/2010/main" val="299168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3"/>
          <p:cNvSpPr>
            <a:spLocks noGrp="1"/>
          </p:cNvSpPr>
          <p:nvPr>
            <p:ph type="dt" sz="half" idx="10"/>
          </p:nvPr>
        </p:nvSpPr>
        <p:spPr/>
        <p:txBody>
          <a:bodyPr/>
          <a:lstStyle>
            <a:lvl1pPr>
              <a:defRPr/>
            </a:lvl1pPr>
          </a:lstStyle>
          <a:p>
            <a:pPr>
              <a:defRPr/>
            </a:pPr>
            <a:fld id="{E7BE89CF-7C34-412A-BE0A-25474E4980A7}" type="datetime1">
              <a:rPr lang="pl-PL" smtClean="0"/>
              <a:t>11.06.2021</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7" name="Symbol zastępczy numeru slajdu 5"/>
          <p:cNvSpPr>
            <a:spLocks noGrp="1"/>
          </p:cNvSpPr>
          <p:nvPr>
            <p:ph type="sldNum" sz="quarter" idx="12"/>
          </p:nvPr>
        </p:nvSpPr>
        <p:spPr/>
        <p:txBody>
          <a:bodyPr/>
          <a:lstStyle>
            <a:lvl1pPr>
              <a:defRPr/>
            </a:lvl1pPr>
          </a:lstStyle>
          <a:p>
            <a:pPr>
              <a:defRPr/>
            </a:pPr>
            <a:fld id="{FCFE4868-664B-431F-87F0-B9C44B958167}" type="slidenum">
              <a:rPr lang="pl-PL" altLang="pl-PL"/>
              <a:pPr>
                <a:defRPr/>
              </a:pPr>
              <a:t>‹#›</a:t>
            </a:fld>
            <a:endParaRPr lang="pl-PL" altLang="pl-PL"/>
          </a:p>
        </p:txBody>
      </p:sp>
    </p:spTree>
    <p:extLst>
      <p:ext uri="{BB962C8B-B14F-4D97-AF65-F5344CB8AC3E}">
        <p14:creationId xmlns:p14="http://schemas.microsoft.com/office/powerpoint/2010/main" val="208067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3"/>
          <p:cNvSpPr>
            <a:spLocks noGrp="1"/>
          </p:cNvSpPr>
          <p:nvPr>
            <p:ph type="dt" sz="half" idx="10"/>
          </p:nvPr>
        </p:nvSpPr>
        <p:spPr/>
        <p:txBody>
          <a:bodyPr/>
          <a:lstStyle>
            <a:lvl1pPr>
              <a:defRPr/>
            </a:lvl1pPr>
          </a:lstStyle>
          <a:p>
            <a:pPr>
              <a:defRPr/>
            </a:pPr>
            <a:fld id="{DE07FBCB-5D32-42DC-85DE-6B3C6DFC9397}" type="datetime1">
              <a:rPr lang="pl-PL" smtClean="0"/>
              <a:t>11.06.2021</a:t>
            </a:fld>
            <a:endParaRPr lang="pl-PL"/>
          </a:p>
        </p:txBody>
      </p:sp>
      <p:sp>
        <p:nvSpPr>
          <p:cNvPr id="6" name="Symbol zastępczy stopki 4"/>
          <p:cNvSpPr>
            <a:spLocks noGrp="1"/>
          </p:cNvSpPr>
          <p:nvPr>
            <p:ph type="ftr" sz="quarter" idx="11"/>
          </p:nvPr>
        </p:nvSpPr>
        <p:spPr/>
        <p:txBody>
          <a:bodyPr/>
          <a:lstStyle>
            <a:lvl1pPr>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7" name="Symbol zastępczy numeru slajdu 5"/>
          <p:cNvSpPr>
            <a:spLocks noGrp="1"/>
          </p:cNvSpPr>
          <p:nvPr>
            <p:ph type="sldNum" sz="quarter" idx="12"/>
          </p:nvPr>
        </p:nvSpPr>
        <p:spPr/>
        <p:txBody>
          <a:bodyPr/>
          <a:lstStyle>
            <a:lvl1pPr>
              <a:defRPr/>
            </a:lvl1pPr>
          </a:lstStyle>
          <a:p>
            <a:pPr>
              <a:defRPr/>
            </a:pPr>
            <a:fld id="{A0986BF3-8C74-402E-9E9F-0515CD1ECCE9}" type="slidenum">
              <a:rPr lang="pl-PL" altLang="pl-PL"/>
              <a:pPr>
                <a:defRPr/>
              </a:pPr>
              <a:t>‹#›</a:t>
            </a:fld>
            <a:endParaRPr lang="pl-PL" altLang="pl-PL"/>
          </a:p>
        </p:txBody>
      </p:sp>
    </p:spTree>
    <p:extLst>
      <p:ext uri="{BB962C8B-B14F-4D97-AF65-F5344CB8AC3E}">
        <p14:creationId xmlns:p14="http://schemas.microsoft.com/office/powerpoint/2010/main" val="290503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2073DE1-3224-4688-ACBA-A263DAA6073B}" type="datetime1">
              <a:rPr lang="pl-PL" smtClean="0"/>
              <a:t>11.06.2021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defRPr>
            </a:lvl1pPr>
          </a:lstStyle>
          <a:p>
            <a:pPr>
              <a:defRPr/>
            </a:pPr>
            <a:r>
              <a:rPr lang="pl-PL" altLang="pl-PL" smtClean="0"/>
              <a:t>Zadanie badawcze realizowane  w ramach programu Ministra Nauki i Szkolnictwa Wyższego pod nazwą „Regionalna Inicjatywa Doskonałości” w latach 2019-2022 nr projektu 002/RID/2018/19 kwota finansowania 12 000 000 zł</a:t>
            </a:r>
            <a:endParaRPr lang="pl-PL" alt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n-lt"/>
              </a:defRPr>
            </a:lvl1pPr>
          </a:lstStyle>
          <a:p>
            <a:pPr>
              <a:defRPr/>
            </a:pPr>
            <a:fld id="{751D4D89-A384-4A04-88A0-F5E34484ECEE}"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p:cNvSpPr>
          <p:nvPr>
            <p:ph type="body" idx="1"/>
          </p:nvPr>
        </p:nvSpPr>
        <p:spPr>
          <a:xfrm>
            <a:off x="1043607" y="2349500"/>
            <a:ext cx="7643193" cy="2159619"/>
          </a:xfrm>
        </p:spPr>
        <p:txBody>
          <a:bodyPr/>
          <a:lstStyle/>
          <a:p>
            <a:pPr algn="ctr" eaLnBrk="1" hangingPunct="1">
              <a:buFont typeface="Arial" panose="020B0604020202020204" pitchFamily="34" charset="0"/>
              <a:buNone/>
            </a:pPr>
            <a:r>
              <a:rPr lang="pl-PL" altLang="pl-PL" sz="2800" b="1" dirty="0" smtClean="0"/>
              <a:t>Określenie </a:t>
            </a:r>
            <a:r>
              <a:rPr lang="pl-PL" altLang="pl-PL" sz="2800" b="1" dirty="0"/>
              <a:t>genetycznych uwarunkowań uzależnienia </a:t>
            </a:r>
            <a:r>
              <a:rPr lang="pl-PL" altLang="pl-PL" sz="2800" b="1" dirty="0" smtClean="0"/>
              <a:t>od nikotyny </a:t>
            </a:r>
            <a:r>
              <a:rPr lang="pl-PL" altLang="pl-PL" sz="2800" b="1" dirty="0"/>
              <a:t>i innych substancji zażywanych doustnie </a:t>
            </a:r>
            <a:r>
              <a:rPr lang="pl-PL" altLang="pl-PL" sz="2800" b="1" dirty="0" smtClean="0"/>
              <a:t>w kontekście </a:t>
            </a:r>
            <a:r>
              <a:rPr lang="pl-PL" altLang="pl-PL" sz="2800" b="1" dirty="0"/>
              <a:t>chorób jamy </a:t>
            </a:r>
            <a:r>
              <a:rPr lang="pl-PL" altLang="pl-PL" sz="2800" b="1" dirty="0" smtClean="0"/>
              <a:t>ustnej</a:t>
            </a:r>
            <a:endParaRPr lang="pl-PL" altLang="pl-PL" sz="1800" b="1" dirty="0" smtClean="0"/>
          </a:p>
          <a:p>
            <a:pPr algn="ctr" eaLnBrk="1" hangingPunct="1">
              <a:buFont typeface="Arial" panose="020B0604020202020204" pitchFamily="34" charset="0"/>
              <a:buNone/>
            </a:pPr>
            <a:r>
              <a:rPr lang="pl-PL" altLang="pl-PL" dirty="0" smtClean="0"/>
              <a:t>	</a:t>
            </a:r>
          </a:p>
        </p:txBody>
      </p:sp>
      <p:sp>
        <p:nvSpPr>
          <p:cNvPr id="2" name="Symbol zastępczy stopki 1"/>
          <p:cNvSpPr>
            <a:spLocks noGrp="1"/>
          </p:cNvSpPr>
          <p:nvPr>
            <p:ph type="ftr" sz="quarter" idx="11"/>
          </p:nvPr>
        </p:nvSpPr>
        <p:spPr>
          <a:xfrm>
            <a:off x="1043608" y="6126164"/>
            <a:ext cx="7704856" cy="595312"/>
          </a:xfrm>
        </p:spPr>
        <p:txBody>
          <a:bodyPr/>
          <a:lstStyle/>
          <a:p>
            <a:pPr>
              <a:defRPr/>
            </a:pPr>
            <a:r>
              <a:rPr lang="pl-PL" altLang="pl-PL" sz="1100" smtClean="0"/>
              <a:t>          </a:t>
            </a:r>
            <a:r>
              <a:rPr lang="pl-PL" altLang="pl-PL" sz="1100"/>
              <a:t> Zadanie badawcze realizowane  w ramach programu Ministra Nauki i Szkolnictwa Wyższego pod nazwą                        „Regionalna Inicjatywa Doskonałości” w latach 2019-2022 nr projektu 002/RID/2018/19 kwota finansowania 12 000 000 zł</a:t>
            </a:r>
            <a:endParaRPr lang="pl-PL" altLang="pl-PL" sz="1100" dirty="0"/>
          </a:p>
        </p:txBody>
      </p:sp>
      <p:pic>
        <p:nvPicPr>
          <p:cNvPr id="4" name="Obraz 3" descr="LOGO_MNiSW_-_PL"/>
          <p:cNvPicPr/>
          <p:nvPr/>
        </p:nvPicPr>
        <p:blipFill>
          <a:blip r:embed="rId2" cstate="print">
            <a:extLst>
              <a:ext uri="{28A0092B-C50C-407E-A947-70E740481C1C}">
                <a14:useLocalDpi xmlns:a14="http://schemas.microsoft.com/office/drawing/2010/main" val="0"/>
              </a:ext>
            </a:extLst>
          </a:blip>
          <a:srcRect l="21947" t="32832" r="26018" b="53885"/>
          <a:stretch>
            <a:fillRect/>
          </a:stretch>
        </p:blipFill>
        <p:spPr bwMode="auto">
          <a:xfrm>
            <a:off x="6343650" y="764704"/>
            <a:ext cx="2800350" cy="504825"/>
          </a:xfrm>
          <a:prstGeom prst="rect">
            <a:avLst/>
          </a:prstGeom>
          <a:solidFill>
            <a:schemeClr val="bg1">
              <a:lumMod val="85000"/>
            </a:schemeClr>
          </a:solid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704"/>
            <a:ext cx="7787208" cy="921941"/>
          </a:xfrm>
        </p:spPr>
        <p:txBody>
          <a:bodyPr/>
          <a:lstStyle/>
          <a:p>
            <a:r>
              <a:rPr lang="pl-PL" sz="2800" dirty="0" smtClean="0"/>
              <a:t>Badanie</a:t>
            </a:r>
            <a:br>
              <a:rPr lang="pl-PL" sz="2800" dirty="0" smtClean="0"/>
            </a:br>
            <a:r>
              <a:rPr lang="pl-PL" sz="2800" dirty="0" smtClean="0"/>
              <a:t> – polimorfizmy genu receptora dopaminy DRD2</a:t>
            </a:r>
            <a:endParaRPr lang="pl-PL" sz="2800" dirty="0"/>
          </a:p>
        </p:txBody>
      </p:sp>
      <p:sp>
        <p:nvSpPr>
          <p:cNvPr id="3" name="Symbol zastępczy zawartości 2"/>
          <p:cNvSpPr>
            <a:spLocks noGrp="1"/>
          </p:cNvSpPr>
          <p:nvPr>
            <p:ph idx="1"/>
          </p:nvPr>
        </p:nvSpPr>
        <p:spPr>
          <a:xfrm>
            <a:off x="899592" y="1844824"/>
            <a:ext cx="8136904" cy="4281340"/>
          </a:xfrm>
        </p:spPr>
        <p:txBody>
          <a:bodyPr/>
          <a:lstStyle/>
          <a:p>
            <a:pPr marL="0" indent="0" algn="just">
              <a:buNone/>
            </a:pPr>
            <a:r>
              <a:rPr lang="pl-PL" sz="2000" dirty="0"/>
              <a:t>	</a:t>
            </a:r>
            <a:r>
              <a:rPr lang="pl-PL" sz="2000" dirty="0" smtClean="0"/>
              <a:t>W </a:t>
            </a:r>
            <a:r>
              <a:rPr lang="pl-PL" sz="2000" dirty="0"/>
              <a:t>naszych czasach pojawiają się jednak różne uzależnienia, w tym uzależnienia behawioralne, które stanowią zagrożenie dla zdrowia publicznego. </a:t>
            </a:r>
            <a:endParaRPr lang="pl-PL" sz="2000" dirty="0" smtClean="0"/>
          </a:p>
          <a:p>
            <a:pPr marL="0" indent="0" algn="just">
              <a:buNone/>
            </a:pPr>
            <a:r>
              <a:rPr lang="pl-PL" sz="2000" dirty="0" smtClean="0"/>
              <a:t>Dlatego </a:t>
            </a:r>
            <a:r>
              <a:rPr lang="pl-PL" sz="2000" dirty="0"/>
              <a:t>też w naszych badaniach postanowiliśmy przeanalizować trzy polimorfizmy genu </a:t>
            </a:r>
            <a:r>
              <a:rPr lang="pl-PL" sz="2000" i="1" dirty="0">
                <a:solidFill>
                  <a:srgbClr val="FF0000"/>
                </a:solidFill>
              </a:rPr>
              <a:t>DRD2</a:t>
            </a:r>
            <a:r>
              <a:rPr lang="pl-PL" sz="2000" dirty="0">
                <a:solidFill>
                  <a:srgbClr val="FF0000"/>
                </a:solidFill>
              </a:rPr>
              <a:t> w powiązaniu z cechami osobowości i lękiem</a:t>
            </a:r>
            <a:r>
              <a:rPr lang="pl-PL" sz="2000" dirty="0"/>
              <a:t>, mając na uwadze fakt, </a:t>
            </a:r>
            <a:r>
              <a:rPr lang="pl-PL" sz="2000" dirty="0" smtClean="0"/>
              <a:t>że uzależnienie </a:t>
            </a:r>
            <a:r>
              <a:rPr lang="pl-PL" sz="2000" dirty="0"/>
              <a:t>od nikotyny jest zjawiskiem wieloczynnikowym i wielogenowym, a czynniki psychologiczne mogą wpływać nie tylko na uzależnienie, ale także na lęk. </a:t>
            </a:r>
            <a:r>
              <a:rPr lang="pl-PL" sz="2000" dirty="0" smtClean="0"/>
              <a:t>Mogą także wpływać </a:t>
            </a:r>
            <a:r>
              <a:rPr lang="pl-PL" sz="2000" dirty="0"/>
              <a:t>nie tylko na uzależnienie lub jego brak, ale także determinować formę i rodzaj uzależnienia</a:t>
            </a:r>
            <a:r>
              <a:rPr lang="pl-PL" sz="2000" dirty="0" smtClean="0"/>
              <a:t>.</a:t>
            </a:r>
          </a:p>
          <a:p>
            <a:pPr marL="0" indent="0">
              <a:buNone/>
            </a:pPr>
            <a:endParaRPr lang="pl-PL" sz="2000" dirty="0" smtClean="0"/>
          </a:p>
          <a:p>
            <a:pPr marL="0" indent="0" algn="r">
              <a:buNone/>
            </a:pPr>
            <a:r>
              <a:rPr lang="en-US" sz="1400" b="1" i="1" dirty="0"/>
              <a:t>Personality Traits or Genetic </a:t>
            </a:r>
            <a:r>
              <a:rPr lang="en-US" sz="1400" b="1" i="1" dirty="0" smtClean="0"/>
              <a:t>Determinants—Which</a:t>
            </a:r>
            <a:r>
              <a:rPr lang="pl-PL" sz="1400" b="1" i="1" dirty="0" smtClean="0"/>
              <a:t> </a:t>
            </a:r>
            <a:r>
              <a:rPr lang="en-US" sz="1400" b="1" i="1" dirty="0" smtClean="0"/>
              <a:t>Strongly </a:t>
            </a:r>
            <a:r>
              <a:rPr lang="en-US" sz="1400" b="1" i="1" dirty="0"/>
              <a:t>Influences E-Cigarette Users</a:t>
            </a:r>
            <a:r>
              <a:rPr lang="en-US" sz="1400" b="1" i="1" dirty="0" smtClean="0"/>
              <a:t>?</a:t>
            </a:r>
            <a:r>
              <a:rPr lang="pl-PL" sz="1400" b="1" i="1" dirty="0" smtClean="0"/>
              <a:t> </a:t>
            </a:r>
            <a:r>
              <a:rPr lang="en-US" sz="1400" b="1" i="1" dirty="0" err="1" smtClean="0"/>
              <a:t>Grzywacz</a:t>
            </a:r>
            <a:r>
              <a:rPr lang="pl-PL" sz="1400" b="1" i="1" dirty="0" smtClean="0"/>
              <a:t> </a:t>
            </a:r>
            <a:r>
              <a:rPr lang="en-US" sz="1400" b="1" i="1" dirty="0" smtClean="0"/>
              <a:t>A</a:t>
            </a:r>
            <a:r>
              <a:rPr lang="pl-PL" sz="1400" b="1" i="1" dirty="0" smtClean="0"/>
              <a:t>. </a:t>
            </a:r>
            <a:r>
              <a:rPr lang="pl-PL" sz="1400" b="1" i="1" dirty="0"/>
              <a:t>et al., </a:t>
            </a:r>
            <a:r>
              <a:rPr lang="pl-PL" sz="1400" b="1" i="1" dirty="0" err="1"/>
              <a:t>Int</a:t>
            </a:r>
            <a:r>
              <a:rPr lang="pl-PL" sz="1400" b="1" i="1" dirty="0"/>
              <a:t>. J. </a:t>
            </a:r>
            <a:r>
              <a:rPr lang="pl-PL" sz="1400" b="1" i="1" dirty="0" err="1"/>
              <a:t>Environ</a:t>
            </a:r>
            <a:r>
              <a:rPr lang="pl-PL" sz="1400" b="1" i="1" dirty="0"/>
              <a:t>. Res. Public </a:t>
            </a:r>
            <a:r>
              <a:rPr lang="pl-PL" sz="1400" b="1" i="1" dirty="0" err="1"/>
              <a:t>Health</a:t>
            </a:r>
            <a:r>
              <a:rPr lang="pl-PL" sz="1400" b="1" i="1" dirty="0"/>
              <a:t> 2020</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205189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704"/>
            <a:ext cx="7787208" cy="921941"/>
          </a:xfrm>
        </p:spPr>
        <p:txBody>
          <a:bodyPr/>
          <a:lstStyle/>
          <a:p>
            <a:r>
              <a:rPr lang="pl-PL" sz="2800" dirty="0" smtClean="0"/>
              <a:t>Badanie </a:t>
            </a:r>
            <a:br>
              <a:rPr lang="pl-PL" sz="2800" dirty="0" smtClean="0"/>
            </a:br>
            <a:r>
              <a:rPr lang="pl-PL" sz="2800" dirty="0" smtClean="0"/>
              <a:t>– polimorfizmy genu receptora VDR</a:t>
            </a:r>
            <a:endParaRPr lang="pl-PL" sz="2800" dirty="0"/>
          </a:p>
        </p:txBody>
      </p:sp>
      <p:sp>
        <p:nvSpPr>
          <p:cNvPr id="3" name="Symbol zastępczy zawartości 2"/>
          <p:cNvSpPr>
            <a:spLocks noGrp="1"/>
          </p:cNvSpPr>
          <p:nvPr>
            <p:ph idx="1"/>
          </p:nvPr>
        </p:nvSpPr>
        <p:spPr>
          <a:xfrm>
            <a:off x="899592" y="1772816"/>
            <a:ext cx="8136904" cy="4353348"/>
          </a:xfrm>
        </p:spPr>
        <p:txBody>
          <a:bodyPr/>
          <a:lstStyle/>
          <a:p>
            <a:pPr marL="0" indent="0" algn="just">
              <a:buNone/>
            </a:pPr>
            <a:r>
              <a:rPr lang="pl-PL" sz="2000" dirty="0"/>
              <a:t>	</a:t>
            </a:r>
            <a:r>
              <a:rPr lang="pl-PL" sz="2000" dirty="0" smtClean="0"/>
              <a:t>VDR </a:t>
            </a:r>
            <a:r>
              <a:rPr lang="pl-PL" sz="2000" dirty="0"/>
              <a:t>(</a:t>
            </a:r>
            <a:r>
              <a:rPr lang="pl-PL" sz="2000" dirty="0" err="1"/>
              <a:t>vitamin</a:t>
            </a:r>
            <a:r>
              <a:rPr lang="pl-PL" sz="2000" dirty="0"/>
              <a:t> D receptor) jest receptorem jądrowym, który wiąże się z aktywną formą witaminy D. Wpływa na różne procesy biologiczne związane z funkcjonowaniem organizmu. Wywiera on wpływ na różne procesy biologiczne związane z metabolizmem kostnym i modulacją odpowiedzi </a:t>
            </a:r>
            <a:r>
              <a:rPr lang="pl-PL" sz="2000" dirty="0" smtClean="0"/>
              <a:t>immunologicznej. </a:t>
            </a:r>
            <a:endParaRPr lang="pl-PL" sz="2000" dirty="0" smtClean="0"/>
          </a:p>
          <a:p>
            <a:pPr marL="0" indent="0" algn="just">
              <a:buNone/>
            </a:pPr>
            <a:r>
              <a:rPr lang="pl-PL" sz="2000" dirty="0" smtClean="0"/>
              <a:t>VDR </a:t>
            </a:r>
            <a:r>
              <a:rPr lang="pl-PL" sz="2000" dirty="0"/>
              <a:t>jest zaliczany do rodziny transkrypcyjnych czynników regulatorowych o sekwencji podobnej do receptorów steroidowych i hormonów </a:t>
            </a:r>
            <a:r>
              <a:rPr lang="pl-PL" sz="2000" dirty="0" smtClean="0"/>
              <a:t>tarczycy. </a:t>
            </a:r>
            <a:r>
              <a:rPr lang="pl-PL" sz="2000" dirty="0"/>
              <a:t>Witamina D </a:t>
            </a:r>
            <a:r>
              <a:rPr lang="pl-PL" sz="2000" dirty="0" smtClean="0"/>
              <a:t>jest </a:t>
            </a:r>
            <a:r>
              <a:rPr lang="pl-PL" sz="2000" dirty="0"/>
              <a:t>rozpuszczalnym w tłuszczach hormonem steroidowym wykazującym interakcję ze swoim receptorem jądrowym, </a:t>
            </a:r>
            <a:r>
              <a:rPr lang="pl-PL" sz="2000" dirty="0" smtClean="0"/>
              <a:t>w </a:t>
            </a:r>
            <a:r>
              <a:rPr lang="pl-PL" sz="2000" dirty="0"/>
              <a:t>regulacji różnych procesów biologicznych, m.in. metabolizmu kostnego i modulacji odpowiedzi immunologicznej. </a:t>
            </a:r>
            <a:r>
              <a:rPr lang="pl-PL" sz="2000" dirty="0">
                <a:solidFill>
                  <a:srgbClr val="FF0000"/>
                </a:solidFill>
              </a:rPr>
              <a:t>VDR wpływa na działanie witaminy D poprzez regulację ekspresji jej </a:t>
            </a:r>
            <a:r>
              <a:rPr lang="pl-PL" sz="2000" dirty="0" smtClean="0">
                <a:solidFill>
                  <a:srgbClr val="FF0000"/>
                </a:solidFill>
              </a:rPr>
              <a:t>genów. </a:t>
            </a:r>
            <a:endParaRPr lang="pl-PL" sz="1400" b="1" i="1"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052789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99592" y="1772816"/>
            <a:ext cx="8136904" cy="4353348"/>
          </a:xfrm>
        </p:spPr>
        <p:txBody>
          <a:bodyPr/>
          <a:lstStyle/>
          <a:p>
            <a:pPr marL="0" indent="0" algn="just">
              <a:buNone/>
            </a:pPr>
            <a:r>
              <a:rPr lang="pl-PL" sz="2000" dirty="0"/>
              <a:t>	Autorzy wielu badań wskazują na związek polimorfizmu genu </a:t>
            </a:r>
            <a:r>
              <a:rPr lang="pl-PL" sz="2000" i="1" dirty="0" smtClean="0"/>
              <a:t>VDR</a:t>
            </a:r>
            <a:r>
              <a:rPr lang="pl-PL" sz="2000" dirty="0" smtClean="0"/>
              <a:t> z </a:t>
            </a:r>
            <a:r>
              <a:rPr lang="pl-PL" sz="2000" dirty="0"/>
              <a:t>funkcjami </a:t>
            </a:r>
            <a:r>
              <a:rPr lang="pl-PL" sz="2000" dirty="0" smtClean="0"/>
              <a:t>immunologicznymi</a:t>
            </a:r>
            <a:r>
              <a:rPr lang="pl-PL" sz="2000" dirty="0"/>
              <a:t>, jak również metabolizmem tkanki kostnej czy łącznej, gdyż mogą być one traktowane jako elementy związane z patogenezą chorób </a:t>
            </a:r>
            <a:r>
              <a:rPr lang="pl-PL" sz="2000" dirty="0" smtClean="0"/>
              <a:t>przyzębia. </a:t>
            </a:r>
            <a:endParaRPr lang="pl-PL" sz="2000" dirty="0" smtClean="0"/>
          </a:p>
          <a:p>
            <a:pPr marL="0" indent="0" algn="just">
              <a:buNone/>
            </a:pPr>
            <a:r>
              <a:rPr lang="pl-PL" sz="2000" dirty="0" smtClean="0"/>
              <a:t>Badania </a:t>
            </a:r>
            <a:r>
              <a:rPr lang="pl-PL" sz="2000" dirty="0"/>
              <a:t>epidemiologiczne sugerują istnienie dodatniej korelacji pomiędzy osteoporozą a utratą kości wyrostka zębodołowego i zębów, co wskazuje na fakt, że zła jakość kości może być traktowana jako czynnik ryzyka przewlekłego zapalenia </a:t>
            </a:r>
            <a:r>
              <a:rPr lang="pl-PL" sz="2000" dirty="0" smtClean="0"/>
              <a:t>przyzębia</a:t>
            </a:r>
            <a:r>
              <a:rPr lang="pl-PL" sz="2000" dirty="0" smtClean="0"/>
              <a:t>.</a:t>
            </a:r>
          </a:p>
          <a:p>
            <a:pPr marL="0" indent="0" algn="just">
              <a:buNone/>
            </a:pPr>
            <a:r>
              <a:rPr lang="pl-PL" sz="2000" dirty="0" smtClean="0"/>
              <a:t>Polimorfizmy </a:t>
            </a:r>
            <a:r>
              <a:rPr lang="pl-PL" sz="2000" dirty="0"/>
              <a:t>w genie </a:t>
            </a:r>
            <a:r>
              <a:rPr lang="pl-PL" sz="2000" i="1" dirty="0"/>
              <a:t>VDR</a:t>
            </a:r>
            <a:r>
              <a:rPr lang="pl-PL" sz="2000" dirty="0"/>
              <a:t> są również uważane za związane z gęstością mineralną kości </a:t>
            </a:r>
            <a:r>
              <a:rPr lang="pl-PL" sz="2000" dirty="0" smtClean="0"/>
              <a:t>zwłaszcza osteoporozy. Stąd </a:t>
            </a:r>
            <a:r>
              <a:rPr lang="pl-PL" sz="2000" dirty="0"/>
              <a:t>hipoteza, że polimorfizm VDR może odgrywać w podatności na zły stan zdrowia jamy ustnej wydaje się być dobrze uzasadniona</a:t>
            </a:r>
            <a:r>
              <a:rPr lang="pl-PL" sz="2000" dirty="0" smtClean="0"/>
              <a:t>.</a:t>
            </a:r>
          </a:p>
          <a:p>
            <a:pPr marL="0" indent="0" algn="r">
              <a:buNone/>
            </a:pPr>
            <a:r>
              <a:rPr lang="en-US" sz="1400" b="1" i="1" dirty="0"/>
              <a:t>Vitamin D Receptor Gene Polymorphisms </a:t>
            </a:r>
            <a:r>
              <a:rPr lang="en-US" sz="1400" b="1" i="1" dirty="0" smtClean="0"/>
              <a:t>and</a:t>
            </a:r>
            <a:r>
              <a:rPr lang="pl-PL" sz="1400" b="1" i="1" dirty="0" smtClean="0"/>
              <a:t> </a:t>
            </a:r>
            <a:r>
              <a:rPr lang="en-US" sz="1400" b="1" i="1" dirty="0" smtClean="0"/>
              <a:t>Cigarette </a:t>
            </a:r>
            <a:r>
              <a:rPr lang="en-US" sz="1400" b="1" i="1" dirty="0"/>
              <a:t>Smoking Impact on Oral Health</a:t>
            </a:r>
            <a:r>
              <a:rPr lang="en-US" sz="1400" b="1" i="1" dirty="0" smtClean="0"/>
              <a:t>:</a:t>
            </a:r>
            <a:r>
              <a:rPr lang="pl-PL" sz="1400" b="1" i="1" dirty="0" smtClean="0"/>
              <a:t> </a:t>
            </a:r>
            <a:r>
              <a:rPr lang="en-US" sz="1400" b="1" i="1" dirty="0" smtClean="0"/>
              <a:t>A </a:t>
            </a:r>
            <a:r>
              <a:rPr lang="en-US" sz="1400" b="1" i="1" dirty="0"/>
              <a:t>Case-Control </a:t>
            </a:r>
            <a:r>
              <a:rPr lang="en-US" sz="1400" b="1" i="1" dirty="0" smtClean="0"/>
              <a:t>Study</a:t>
            </a:r>
            <a:r>
              <a:rPr lang="pl-PL" sz="1400" b="1" i="1" dirty="0" smtClean="0"/>
              <a:t>. </a:t>
            </a:r>
            <a:r>
              <a:rPr lang="en-US" sz="1400" b="1" i="1" dirty="0" smtClean="0"/>
              <a:t>Suchanecka</a:t>
            </a:r>
            <a:r>
              <a:rPr lang="pl-PL" sz="1400" b="1" i="1" dirty="0" smtClean="0"/>
              <a:t> </a:t>
            </a:r>
            <a:r>
              <a:rPr lang="en-US" sz="1400" b="1" i="1" dirty="0" smtClean="0"/>
              <a:t>A</a:t>
            </a:r>
            <a:r>
              <a:rPr lang="pl-PL" sz="1400" b="1" i="1" dirty="0" smtClean="0"/>
              <a:t>. et.al</a:t>
            </a:r>
            <a:r>
              <a:rPr lang="pl-PL" sz="1400" b="1" i="1" dirty="0"/>
              <a:t>., </a:t>
            </a:r>
            <a:r>
              <a:rPr lang="pl-PL" sz="1400" b="1" i="1" dirty="0" err="1"/>
              <a:t>Int</a:t>
            </a:r>
            <a:r>
              <a:rPr lang="pl-PL" sz="1400" b="1" i="1" dirty="0"/>
              <a:t>. J. </a:t>
            </a:r>
            <a:r>
              <a:rPr lang="pl-PL" sz="1400" b="1" i="1" dirty="0" err="1"/>
              <a:t>Environ</a:t>
            </a:r>
            <a:r>
              <a:rPr lang="pl-PL" sz="1400" b="1" i="1" dirty="0"/>
              <a:t>. Res. Public </a:t>
            </a:r>
            <a:r>
              <a:rPr lang="pl-PL" sz="1400" b="1" i="1" dirty="0" err="1"/>
              <a:t>Health</a:t>
            </a:r>
            <a:r>
              <a:rPr lang="pl-PL" sz="1400" b="1" i="1" dirty="0"/>
              <a:t> 2020</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184837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3200" dirty="0" smtClean="0"/>
              <a:t>Materia</a:t>
            </a:r>
            <a:r>
              <a:rPr lang="pl-PL" sz="3200" dirty="0"/>
              <a:t>ł</a:t>
            </a:r>
            <a:r>
              <a:rPr lang="pl-PL" sz="3200" dirty="0" smtClean="0"/>
              <a:t> i Metody</a:t>
            </a:r>
            <a:endParaRPr lang="pl-PL" sz="3200" dirty="0"/>
          </a:p>
        </p:txBody>
      </p:sp>
      <p:sp>
        <p:nvSpPr>
          <p:cNvPr id="3" name="Symbol zastępczy zawartości 2"/>
          <p:cNvSpPr>
            <a:spLocks noGrp="1"/>
          </p:cNvSpPr>
          <p:nvPr>
            <p:ph idx="1"/>
          </p:nvPr>
        </p:nvSpPr>
        <p:spPr>
          <a:xfrm>
            <a:off x="1187624" y="2132856"/>
            <a:ext cx="7859216" cy="3489251"/>
          </a:xfrm>
        </p:spPr>
        <p:txBody>
          <a:bodyPr/>
          <a:lstStyle/>
          <a:p>
            <a:pPr marL="0" indent="0" algn="just">
              <a:buNone/>
            </a:pPr>
            <a:r>
              <a:rPr lang="pl-PL" sz="2400" dirty="0" smtClean="0"/>
              <a:t>Badanie przeprowadzono w Samodzielnej Pracowni Promocji Zdrowia po uzyskaniu zgody </a:t>
            </a:r>
            <a:r>
              <a:rPr lang="pl-PL" sz="2400" dirty="0"/>
              <a:t>Komisji Bioetycznej </a:t>
            </a:r>
            <a:r>
              <a:rPr lang="pl-PL" sz="2400" dirty="0" smtClean="0"/>
              <a:t>Pomorskiego Uniwersytetu Medycznego (KB-0012/106/16) oraz świadomej pisemnej zgody uczestników.</a:t>
            </a:r>
          </a:p>
          <a:p>
            <a:pPr marL="0" indent="0" algn="ctr">
              <a:buNone/>
            </a:pPr>
            <a:r>
              <a:rPr lang="pl-PL" sz="2400" dirty="0" smtClean="0"/>
              <a:t>Do badania </a:t>
            </a:r>
            <a:r>
              <a:rPr lang="pl-PL" sz="2400" dirty="0" smtClean="0"/>
              <a:t>zrekrutowano w Zakładzie Chirurgii Stomatologicznej PUM:</a:t>
            </a:r>
            <a:endParaRPr lang="pl-PL" sz="2400" dirty="0" smtClean="0"/>
          </a:p>
          <a:p>
            <a:pPr marL="857250" lvl="1" indent="-457200">
              <a:buFont typeface="+mj-lt"/>
              <a:buAutoNum type="arabicPeriod"/>
            </a:pPr>
            <a:r>
              <a:rPr lang="pl-PL" sz="2000" dirty="0" smtClean="0"/>
              <a:t>200 osób palących </a:t>
            </a:r>
            <a:r>
              <a:rPr lang="pl-PL" sz="2000" dirty="0" err="1" smtClean="0"/>
              <a:t>tradycynje</a:t>
            </a:r>
            <a:r>
              <a:rPr lang="pl-PL" sz="2000" dirty="0" smtClean="0"/>
              <a:t> papierosy</a:t>
            </a:r>
          </a:p>
          <a:p>
            <a:pPr marL="857250" lvl="1" indent="-457200">
              <a:buFont typeface="+mj-lt"/>
              <a:buAutoNum type="arabicPeriod"/>
            </a:pPr>
            <a:r>
              <a:rPr lang="pl-PL" sz="2000" dirty="0" smtClean="0"/>
              <a:t>200 osób niepalących</a:t>
            </a:r>
          </a:p>
          <a:p>
            <a:pPr marL="857250" lvl="1" indent="-457200">
              <a:buFont typeface="+mj-lt"/>
              <a:buAutoNum type="arabicPeriod"/>
            </a:pPr>
            <a:r>
              <a:rPr lang="pl-PL" sz="2000" dirty="0" smtClean="0"/>
              <a:t>144 osoby używające tylko e-papierosów</a:t>
            </a:r>
          </a:p>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1709738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3200" dirty="0" smtClean="0"/>
              <a:t>Materia</a:t>
            </a:r>
            <a:r>
              <a:rPr lang="pl-PL" sz="3200" dirty="0"/>
              <a:t>ł</a:t>
            </a:r>
            <a:r>
              <a:rPr lang="pl-PL" sz="3200" dirty="0" smtClean="0"/>
              <a:t> i Metody</a:t>
            </a:r>
            <a:endParaRPr lang="pl-PL" sz="3200" dirty="0"/>
          </a:p>
        </p:txBody>
      </p:sp>
      <p:sp>
        <p:nvSpPr>
          <p:cNvPr id="3" name="Symbol zastępczy zawartości 2"/>
          <p:cNvSpPr>
            <a:spLocks noGrp="1"/>
          </p:cNvSpPr>
          <p:nvPr>
            <p:ph idx="1"/>
          </p:nvPr>
        </p:nvSpPr>
        <p:spPr>
          <a:xfrm>
            <a:off x="1115616" y="2391965"/>
            <a:ext cx="7859216" cy="3489251"/>
          </a:xfrm>
        </p:spPr>
        <p:txBody>
          <a:bodyPr/>
          <a:lstStyle/>
          <a:p>
            <a:pPr marL="0" indent="0">
              <a:buNone/>
            </a:pPr>
            <a:r>
              <a:rPr lang="pl-PL" sz="2400" dirty="0" smtClean="0"/>
              <a:t>U uczestników badania przeprowadzono następujące badania:</a:t>
            </a:r>
          </a:p>
          <a:p>
            <a:pPr marL="857250" lvl="1" indent="-457200">
              <a:buFont typeface="+mj-lt"/>
              <a:buAutoNum type="arabicPeriod"/>
            </a:pPr>
            <a:r>
              <a:rPr lang="pl-PL" sz="2000" dirty="0" smtClean="0"/>
              <a:t>ocena </a:t>
            </a:r>
            <a:r>
              <a:rPr lang="pl-PL" sz="2000" dirty="0"/>
              <a:t>stanu zdrowia jamy ustnej - </a:t>
            </a:r>
            <a:r>
              <a:rPr lang="pl-PL" sz="2000" dirty="0" err="1"/>
              <a:t>pH</a:t>
            </a:r>
            <a:r>
              <a:rPr lang="pl-PL" sz="2000" dirty="0"/>
              <a:t>, GI (</a:t>
            </a:r>
            <a:r>
              <a:rPr lang="pl-PL" sz="2000" dirty="0" err="1"/>
              <a:t>gingival</a:t>
            </a:r>
            <a:r>
              <a:rPr lang="pl-PL" sz="2000" dirty="0"/>
              <a:t> index), suchość jamy ustnej, zapalenie przyzębia, suchy suchość jamy ustnej, zapalenie przyzębia, suchy zębodół, zaczerwienienie błony śluzowej jamy ustnej, </a:t>
            </a:r>
            <a:r>
              <a:rPr lang="pl-PL" sz="2000" dirty="0" smtClean="0"/>
              <a:t>leukoplakia</a:t>
            </a:r>
          </a:p>
          <a:p>
            <a:pPr marL="857250" lvl="1" indent="-457200">
              <a:buFont typeface="+mj-lt"/>
              <a:buAutoNum type="arabicPeriod"/>
            </a:pPr>
            <a:r>
              <a:rPr lang="pl-PL" sz="2000" dirty="0"/>
              <a:t>t</a:t>
            </a:r>
            <a:r>
              <a:rPr lang="pl-PL" sz="2000" dirty="0" smtClean="0"/>
              <a:t>esty psychometryczne – NEO-FFI, STAI – skala lęku jako cechy i jako stanu</a:t>
            </a:r>
          </a:p>
          <a:p>
            <a:pPr marL="857250" lvl="1" indent="-457200">
              <a:buFont typeface="+mj-lt"/>
              <a:buAutoNum type="arabicPeriod"/>
            </a:pPr>
            <a:r>
              <a:rPr lang="pl-PL" sz="2000" dirty="0" smtClean="0"/>
              <a:t>Zebrano również podstawowe dane demograficzne </a:t>
            </a:r>
            <a:endParaRPr lang="pl-PL" sz="20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735495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3200" dirty="0" smtClean="0"/>
              <a:t>Materia</a:t>
            </a:r>
            <a:r>
              <a:rPr lang="pl-PL" sz="3200" dirty="0"/>
              <a:t>ł</a:t>
            </a:r>
            <a:r>
              <a:rPr lang="pl-PL" sz="3200" dirty="0" smtClean="0"/>
              <a:t> i Metody</a:t>
            </a:r>
            <a:endParaRPr lang="pl-PL" sz="3200" dirty="0"/>
          </a:p>
        </p:txBody>
      </p:sp>
      <p:sp>
        <p:nvSpPr>
          <p:cNvPr id="3" name="Symbol zastępczy zawartości 2"/>
          <p:cNvSpPr>
            <a:spLocks noGrp="1"/>
          </p:cNvSpPr>
          <p:nvPr>
            <p:ph idx="1"/>
          </p:nvPr>
        </p:nvSpPr>
        <p:spPr>
          <a:xfrm>
            <a:off x="1403648" y="2391965"/>
            <a:ext cx="7859216" cy="3489251"/>
          </a:xfrm>
        </p:spPr>
        <p:txBody>
          <a:bodyPr/>
          <a:lstStyle/>
          <a:p>
            <a:pPr marL="0" indent="0">
              <a:buNone/>
            </a:pPr>
            <a:r>
              <a:rPr lang="pl-PL" sz="2400" dirty="0" smtClean="0"/>
              <a:t>Od uczestników badania pobrano krew celem izolacji DNA.</a:t>
            </a:r>
          </a:p>
          <a:p>
            <a:pPr marL="0" indent="0">
              <a:buNone/>
            </a:pPr>
            <a:r>
              <a:rPr lang="pl-PL" sz="2400" dirty="0" smtClean="0"/>
              <a:t>Badania genetyczne obejmowały Genotypowanie 6 polimorfizmów typu SNP zlokalizowanych w 2 genach</a:t>
            </a:r>
            <a:r>
              <a:rPr lang="pl-PL" sz="2400" dirty="0" smtClean="0"/>
              <a:t>:</a:t>
            </a:r>
          </a:p>
          <a:p>
            <a:pPr marL="0" indent="0">
              <a:buNone/>
            </a:pPr>
            <a:endParaRPr lang="pl-PL" sz="2400" dirty="0" smtClean="0"/>
          </a:p>
          <a:p>
            <a:pPr marL="857250" lvl="1" indent="-457200">
              <a:buFont typeface="+mj-lt"/>
              <a:buAutoNum type="arabicPeriod"/>
            </a:pPr>
            <a:r>
              <a:rPr lang="pl-PL" sz="2000" dirty="0" smtClean="0"/>
              <a:t>Gen </a:t>
            </a:r>
            <a:r>
              <a:rPr lang="pl-PL" sz="2000" i="1" dirty="0" smtClean="0"/>
              <a:t>DRD2</a:t>
            </a:r>
            <a:r>
              <a:rPr lang="pl-PL" sz="2000" dirty="0"/>
              <a:t> - </a:t>
            </a:r>
            <a:r>
              <a:rPr lang="pl-PL" sz="2000" dirty="0" smtClean="0"/>
              <a:t>rs1079597, rs1076560</a:t>
            </a:r>
            <a:r>
              <a:rPr lang="pl-PL" sz="2000" dirty="0"/>
              <a:t>, </a:t>
            </a:r>
            <a:r>
              <a:rPr lang="pl-PL" sz="2000" dirty="0" smtClean="0"/>
              <a:t>rs1799732.</a:t>
            </a:r>
          </a:p>
          <a:p>
            <a:pPr marL="857250" lvl="1" indent="-457200">
              <a:buFont typeface="+mj-lt"/>
              <a:buAutoNum type="arabicPeriod"/>
            </a:pPr>
            <a:r>
              <a:rPr lang="pl-PL" sz="2000" dirty="0" smtClean="0"/>
              <a:t>Gen </a:t>
            </a:r>
            <a:r>
              <a:rPr lang="pl-PL" sz="2000" i="1" dirty="0" smtClean="0"/>
              <a:t>VDR</a:t>
            </a:r>
            <a:r>
              <a:rPr lang="pl-PL" sz="2000" dirty="0" smtClean="0"/>
              <a:t> - </a:t>
            </a:r>
            <a:r>
              <a:rPr lang="en-US" sz="2000" dirty="0" smtClean="0"/>
              <a:t>rs7975232</a:t>
            </a:r>
            <a:r>
              <a:rPr lang="pl-PL" sz="2000" dirty="0" smtClean="0"/>
              <a:t>,</a:t>
            </a:r>
            <a:r>
              <a:rPr lang="en-US" sz="2000" dirty="0" smtClean="0"/>
              <a:t> </a:t>
            </a:r>
            <a:r>
              <a:rPr lang="en-US" sz="2000" dirty="0"/>
              <a:t>rs154441, </a:t>
            </a:r>
            <a:r>
              <a:rPr lang="en-US" sz="2000" dirty="0" smtClean="0"/>
              <a:t>rs2228570</a:t>
            </a:r>
            <a:r>
              <a:rPr lang="en-US" sz="2000" dirty="0"/>
              <a:t>.</a:t>
            </a:r>
            <a:endParaRPr lang="pl-PL" sz="20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2237079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3200" dirty="0" smtClean="0"/>
              <a:t>Materia</a:t>
            </a:r>
            <a:r>
              <a:rPr lang="pl-PL" sz="3200" dirty="0"/>
              <a:t>ł</a:t>
            </a:r>
            <a:r>
              <a:rPr lang="pl-PL" sz="3200" dirty="0" smtClean="0"/>
              <a:t> i Metody</a:t>
            </a:r>
            <a:endParaRPr lang="pl-PL" sz="3200" dirty="0"/>
          </a:p>
        </p:txBody>
      </p:sp>
      <p:sp>
        <p:nvSpPr>
          <p:cNvPr id="3" name="Symbol zastępczy zawartości 2"/>
          <p:cNvSpPr>
            <a:spLocks noGrp="1"/>
          </p:cNvSpPr>
          <p:nvPr>
            <p:ph idx="1"/>
          </p:nvPr>
        </p:nvSpPr>
        <p:spPr>
          <a:xfrm>
            <a:off x="1187624" y="2132856"/>
            <a:ext cx="7859216" cy="3489251"/>
          </a:xfrm>
        </p:spPr>
        <p:txBody>
          <a:bodyPr/>
          <a:lstStyle/>
          <a:p>
            <a:pPr marL="0" indent="0" algn="ctr">
              <a:buNone/>
            </a:pPr>
            <a:r>
              <a:rPr lang="pl-PL" sz="2400" b="1" dirty="0" smtClean="0"/>
              <a:t>Metody statystyczne – analiza genu </a:t>
            </a:r>
            <a:r>
              <a:rPr lang="pl-PL" sz="2400" b="1" i="1" dirty="0" smtClean="0"/>
              <a:t>DRD2</a:t>
            </a:r>
            <a:endParaRPr lang="pl-PL" sz="2400" b="1" i="1" dirty="0" smtClean="0"/>
          </a:p>
          <a:p>
            <a:pPr marL="0" indent="0" algn="just">
              <a:buNone/>
            </a:pPr>
            <a:r>
              <a:rPr lang="pl-PL" sz="2000" dirty="0"/>
              <a:t>Zgodność pomiędzy rozkładem częstości genotypów a równowagą Hardy'ego-Weinberga (HWE) sprawdzono przy użyciu programu HWE (http://www.oege.org/software/hwe-mr-calc.html). Różnice w częstości genotypów i alleli badanych polimorfizmów pomiędzy użytkownikami e-papierosów a osobami z grupy kontrolnej sprawdzono testem chi kwadrat. Różnice w średnich wynikach cech Inwentarza Pięciu Czynników NEO (Neurotyczność, Ekstrawersja, Otwartość, Zgodność i Sumienność) oraz STAI (stan i cecha) pomiędzy badanymi grupami zmierzono i porównano za pomocą testu U </a:t>
            </a:r>
            <a:r>
              <a:rPr lang="pl-PL" sz="2000" dirty="0" err="1"/>
              <a:t>Manna-Whitneya</a:t>
            </a:r>
            <a:r>
              <a:rPr lang="pl-PL" sz="2000" dirty="0"/>
              <a:t>. </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308175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3200" dirty="0" smtClean="0"/>
              <a:t>Materia</a:t>
            </a:r>
            <a:r>
              <a:rPr lang="pl-PL" sz="3200" dirty="0"/>
              <a:t>ł</a:t>
            </a:r>
            <a:r>
              <a:rPr lang="pl-PL" sz="3200" dirty="0" smtClean="0"/>
              <a:t> i Metody</a:t>
            </a:r>
            <a:endParaRPr lang="pl-PL" sz="3200" dirty="0"/>
          </a:p>
        </p:txBody>
      </p:sp>
      <p:sp>
        <p:nvSpPr>
          <p:cNvPr id="3" name="Symbol zastępczy zawartości 2"/>
          <p:cNvSpPr>
            <a:spLocks noGrp="1"/>
          </p:cNvSpPr>
          <p:nvPr>
            <p:ph idx="1"/>
          </p:nvPr>
        </p:nvSpPr>
        <p:spPr>
          <a:xfrm>
            <a:off x="827584" y="2060848"/>
            <a:ext cx="8316416" cy="4065315"/>
          </a:xfrm>
        </p:spPr>
        <p:txBody>
          <a:bodyPr/>
          <a:lstStyle/>
          <a:p>
            <a:pPr marL="0" indent="0" algn="ctr">
              <a:buNone/>
            </a:pPr>
            <a:r>
              <a:rPr lang="pl-PL" sz="2400" b="1" dirty="0" smtClean="0"/>
              <a:t>Metody statystyczne – analiza genu </a:t>
            </a:r>
            <a:r>
              <a:rPr lang="pl-PL" sz="2400" b="1" i="1" dirty="0" smtClean="0"/>
              <a:t>DRD2</a:t>
            </a:r>
            <a:endParaRPr lang="pl-PL" sz="2400" b="1" i="1" dirty="0" smtClean="0"/>
          </a:p>
          <a:p>
            <a:pPr marL="0" indent="0" algn="just">
              <a:buNone/>
            </a:pPr>
            <a:r>
              <a:rPr lang="pl-PL" sz="2000" dirty="0" smtClean="0"/>
              <a:t>W </a:t>
            </a:r>
            <a:r>
              <a:rPr lang="pl-PL" sz="2000" dirty="0"/>
              <a:t>celu analizy interakcji między cechami genetycznymi i osobowościowymi przeprowadzono wieloczynnikową ANOVA. Wielowariantowa analiza efektów czynnikowych ANOVA (NEO-FFI/skala STAI/cecha genetyczna kontrolna i osoby palące e-papierosy (cecha genetyczna kontrolna i osoby palące e-papierosy)) została zastosowana do analizy zależności między wariantami DRD2, użytkownikami e-papierosów i osobami z grupy kontrolnej a skalą NEO-FFI i osobami z grupy kontrolnej a Inwentarzem Pięciu Czynników NEO (NEO-FFI) i STAI. Spełniono warunek jednorodności wariancji był spełniony (test </a:t>
            </a:r>
            <a:r>
              <a:rPr lang="pl-PL" sz="2000" dirty="0" err="1"/>
              <a:t>Levene'a</a:t>
            </a:r>
            <a:r>
              <a:rPr lang="pl-PL" sz="2000" dirty="0"/>
              <a:t> p &gt; 0,05). </a:t>
            </a:r>
            <a:endParaRPr lang="pl-PL" sz="2000" dirty="0" smtClean="0"/>
          </a:p>
          <a:p>
            <a:pPr marL="0" indent="0" algn="just">
              <a:buNone/>
            </a:pPr>
            <a:r>
              <a:rPr lang="pl-PL" sz="2000" dirty="0" smtClean="0"/>
              <a:t>Nie </a:t>
            </a:r>
            <a:r>
              <a:rPr lang="pl-PL" sz="2000" dirty="0"/>
              <a:t>zaobserwowano rozkładu normalnego w przypadku analizowanych zmiennych. </a:t>
            </a:r>
            <a:endParaRPr lang="pl-PL" sz="2000" dirty="0" smtClean="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2955180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dirty="0" smtClean="0"/>
              <a:t>Materia</a:t>
            </a:r>
            <a:r>
              <a:rPr lang="pl-PL" dirty="0"/>
              <a:t>ł</a:t>
            </a:r>
            <a:r>
              <a:rPr lang="pl-PL" dirty="0" smtClean="0"/>
              <a:t> i Metody</a:t>
            </a:r>
            <a:endParaRPr lang="pl-PL" sz="2800" dirty="0"/>
          </a:p>
        </p:txBody>
      </p:sp>
      <p:sp>
        <p:nvSpPr>
          <p:cNvPr id="3" name="Symbol zastępczy zawartości 2"/>
          <p:cNvSpPr>
            <a:spLocks noGrp="1"/>
          </p:cNvSpPr>
          <p:nvPr>
            <p:ph idx="1"/>
          </p:nvPr>
        </p:nvSpPr>
        <p:spPr>
          <a:xfrm>
            <a:off x="827584" y="2060848"/>
            <a:ext cx="8316416" cy="4065315"/>
          </a:xfrm>
        </p:spPr>
        <p:txBody>
          <a:bodyPr/>
          <a:lstStyle/>
          <a:p>
            <a:pPr marL="0" indent="0" algn="ctr">
              <a:buNone/>
            </a:pPr>
            <a:r>
              <a:rPr lang="pl-PL" sz="2400" b="1" dirty="0" smtClean="0"/>
              <a:t>Metody statystyczne – analiza genu </a:t>
            </a:r>
            <a:r>
              <a:rPr lang="pl-PL" sz="2400" b="1" i="1" dirty="0" smtClean="0"/>
              <a:t>VDR</a:t>
            </a:r>
            <a:endParaRPr lang="pl-PL" sz="2400" b="1" dirty="0" smtClean="0"/>
          </a:p>
          <a:p>
            <a:pPr marL="0" indent="0" algn="just">
              <a:buNone/>
            </a:pPr>
            <a:r>
              <a:rPr lang="pl-PL" sz="2400" dirty="0"/>
              <a:t>Warunek homogeniczności wariancji nie został spełniony (test </a:t>
            </a:r>
            <a:r>
              <a:rPr lang="pl-PL" sz="2400" dirty="0" err="1"/>
              <a:t>Levane'a</a:t>
            </a:r>
            <a:r>
              <a:rPr lang="pl-PL" sz="2400" dirty="0"/>
              <a:t> p 0,05), dlatego dla zmiennych zależnych ilościowych (</a:t>
            </a:r>
            <a:r>
              <a:rPr lang="pl-PL" sz="2400" dirty="0" err="1"/>
              <a:t>pH</a:t>
            </a:r>
            <a:r>
              <a:rPr lang="pl-PL" sz="2400" dirty="0"/>
              <a:t>, GI) zastosowano test U </a:t>
            </a:r>
            <a:r>
              <a:rPr lang="pl-PL" sz="2400" dirty="0" err="1"/>
              <a:t>Manna-Whitneya</a:t>
            </a:r>
            <a:r>
              <a:rPr lang="pl-PL" sz="2400" dirty="0"/>
              <a:t>. Różnice w częstości występowania genotypów VDR pomiędzy osobami niepalącymi a palącymi testowano testem chi kwadrat. Ten sam test zastosowano do analizy cech charakteryzujących patologie jamy ustnej, takich jak suchość jamy ustnej, zapalenie przyzębia, suchy zębodół, zaczerwienienie błony śluzowej jamy ustnej, leukoplakia. </a:t>
            </a:r>
            <a:endParaRPr lang="pl-PL" sz="2400" dirty="0" smtClean="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14200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dirty="0" smtClean="0"/>
              <a:t>Materia</a:t>
            </a:r>
            <a:r>
              <a:rPr lang="pl-PL" dirty="0"/>
              <a:t>ł</a:t>
            </a:r>
            <a:r>
              <a:rPr lang="pl-PL" dirty="0" smtClean="0"/>
              <a:t> i Metody</a:t>
            </a:r>
            <a:endParaRPr lang="pl-PL" sz="2800" dirty="0"/>
          </a:p>
        </p:txBody>
      </p:sp>
      <p:sp>
        <p:nvSpPr>
          <p:cNvPr id="3" name="Symbol zastępczy zawartości 2"/>
          <p:cNvSpPr>
            <a:spLocks noGrp="1"/>
          </p:cNvSpPr>
          <p:nvPr>
            <p:ph idx="1"/>
          </p:nvPr>
        </p:nvSpPr>
        <p:spPr>
          <a:xfrm>
            <a:off x="827584" y="1916832"/>
            <a:ext cx="8316416" cy="4209331"/>
          </a:xfrm>
        </p:spPr>
        <p:txBody>
          <a:bodyPr/>
          <a:lstStyle/>
          <a:p>
            <a:pPr marL="0" indent="0" algn="ctr">
              <a:buNone/>
            </a:pPr>
            <a:r>
              <a:rPr lang="pl-PL" sz="2400" b="1" dirty="0" smtClean="0"/>
              <a:t>Metody statystyczne – analiza genu </a:t>
            </a:r>
            <a:r>
              <a:rPr lang="pl-PL" sz="2400" b="1" i="1" dirty="0" smtClean="0"/>
              <a:t>VDR</a:t>
            </a:r>
            <a:endParaRPr lang="pl-PL" sz="2400" b="1" dirty="0" smtClean="0"/>
          </a:p>
          <a:p>
            <a:pPr marL="0" indent="0" algn="just">
              <a:buNone/>
            </a:pPr>
            <a:r>
              <a:rPr lang="pl-PL" sz="2400" dirty="0" smtClean="0"/>
              <a:t>Obliczono </a:t>
            </a:r>
            <a:r>
              <a:rPr lang="pl-PL" sz="2400" dirty="0"/>
              <a:t>współczynnik korelacji liniowej Pearsona w celu wykazania zależności pomiędzy </a:t>
            </a:r>
            <a:r>
              <a:rPr lang="pl-PL" sz="2400" dirty="0" err="1"/>
              <a:t>pH</a:t>
            </a:r>
            <a:r>
              <a:rPr lang="pl-PL" sz="2400" dirty="0"/>
              <a:t> jamy ustnej w grupie osób niepalących i palących. Do analizy asocjacji pomiędzy genotypami VDR a paleniem i niepaleniem tytoniu</a:t>
            </a:r>
            <a:r>
              <a:rPr lang="pl-PL" sz="2400" dirty="0" smtClean="0"/>
              <a:t>, oraz </a:t>
            </a:r>
            <a:r>
              <a:rPr lang="pl-PL" sz="2400" dirty="0" err="1"/>
              <a:t>pH</a:t>
            </a:r>
            <a:r>
              <a:rPr lang="pl-PL" sz="2400" dirty="0"/>
              <a:t> jamy ustnej i GI zastosowano wieloczynnikową analizę efektów czynnikowych ANOVA (</a:t>
            </a:r>
            <a:r>
              <a:rPr lang="pl-PL" sz="2400" dirty="0" err="1"/>
              <a:t>pH</a:t>
            </a:r>
            <a:r>
              <a:rPr lang="pl-PL" sz="2400" dirty="0"/>
              <a:t>/GI cecha genetyczna niepalący i palący). cecha genetyczna </a:t>
            </a:r>
            <a:r>
              <a:rPr lang="pl-PL" sz="2400" dirty="0" err="1"/>
              <a:t>pH</a:t>
            </a:r>
            <a:r>
              <a:rPr lang="pl-PL" sz="2400" dirty="0"/>
              <a:t>/GI osoby niepalące i palące). W międzyczasie zastosowano analizę liniową logarytmiczną w celu wykazania związku pomiędzy genotypami VDR a paleniem i niepaleniem tytoniu oraz cechami patologii jamy ustnej. </a:t>
            </a:r>
            <a:endParaRPr lang="pl-PL" sz="1050" dirty="0" smtClean="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390531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6428" y="692696"/>
            <a:ext cx="7787208" cy="792088"/>
          </a:xfrm>
        </p:spPr>
        <p:txBody>
          <a:bodyPr/>
          <a:lstStyle/>
          <a:p>
            <a:r>
              <a:rPr lang="pl-PL" sz="3200" dirty="0" smtClean="0"/>
              <a:t>Wprowadzenie</a:t>
            </a:r>
            <a:endParaRPr lang="pl-PL" sz="3200" dirty="0"/>
          </a:p>
        </p:txBody>
      </p:sp>
      <p:sp>
        <p:nvSpPr>
          <p:cNvPr id="3" name="Symbol zastępczy zawartości 2"/>
          <p:cNvSpPr>
            <a:spLocks noGrp="1"/>
          </p:cNvSpPr>
          <p:nvPr>
            <p:ph idx="1"/>
          </p:nvPr>
        </p:nvSpPr>
        <p:spPr>
          <a:xfrm>
            <a:off x="1223120" y="1462985"/>
            <a:ext cx="7920880" cy="4893365"/>
          </a:xfrm>
        </p:spPr>
        <p:txBody>
          <a:bodyPr/>
          <a:lstStyle/>
          <a:p>
            <a:pPr algn="just"/>
            <a:r>
              <a:rPr lang="pl-PL" sz="2000" dirty="0" smtClean="0"/>
              <a:t>	Palenie </a:t>
            </a:r>
            <a:r>
              <a:rPr lang="pl-PL" sz="2000" dirty="0"/>
              <a:t>papierosów jest jednym z najbardziej powszechnych nałogów. Oprócz udowodnionego wpływu palenia na ryzyko wystąpienia chorób układu krążenia i oddechowego oraz nowotworów złośliwych, badania epidemiologiczne pokazują znaczący wpływ palenia tytoniu na stan jamy ustnej oraz rozwój chorób przyzębia.  </a:t>
            </a:r>
            <a:endParaRPr lang="pl-PL" sz="2000" dirty="0" smtClean="0"/>
          </a:p>
          <a:p>
            <a:pPr algn="just"/>
            <a:r>
              <a:rPr lang="pl-PL" sz="2000" dirty="0" smtClean="0"/>
              <a:t>Dane </a:t>
            </a:r>
            <a:r>
              <a:rPr lang="pl-PL" sz="2000" dirty="0"/>
              <a:t>Światowej organizacji Zdrowia </a:t>
            </a:r>
            <a:r>
              <a:rPr lang="pl-PL" sz="2000" dirty="0" smtClean="0"/>
              <a:t>wskazują</a:t>
            </a:r>
            <a:r>
              <a:rPr lang="pl-PL" sz="2000" dirty="0"/>
              <a:t>, że na świecie co roku umiera około 6 milionów ludzi z powodu schorzeń związanych z paleniem tytoniu, a do roku 2030 przewiduje się, że liczba ta może wzrosnąć do 8 milionów [WHO Report on The Global Tobacco </a:t>
            </a:r>
            <a:r>
              <a:rPr lang="pl-PL" sz="2000" dirty="0" err="1"/>
              <a:t>Epidemic</a:t>
            </a:r>
            <a:r>
              <a:rPr lang="pl-PL" sz="2000" dirty="0"/>
              <a:t>, MPOWER World </a:t>
            </a:r>
            <a:r>
              <a:rPr lang="pl-PL" sz="2000" dirty="0" err="1"/>
              <a:t>Health</a:t>
            </a:r>
            <a:r>
              <a:rPr lang="pl-PL" sz="2000" dirty="0"/>
              <a:t> </a:t>
            </a:r>
            <a:r>
              <a:rPr lang="pl-PL" sz="2000" dirty="0" smtClean="0"/>
              <a:t>Organization, </a:t>
            </a:r>
            <a:r>
              <a:rPr lang="pl-PL" sz="2000" dirty="0"/>
              <a:t>2013].   </a:t>
            </a:r>
            <a:endParaRPr lang="pl-PL" sz="2000" dirty="0" smtClean="0"/>
          </a:p>
          <a:p>
            <a:pPr algn="just"/>
            <a:r>
              <a:rPr lang="pl-PL" sz="2000" dirty="0" smtClean="0"/>
              <a:t>Szacuje </a:t>
            </a:r>
            <a:r>
              <a:rPr lang="pl-PL" sz="2000" dirty="0"/>
              <a:t>się, że wśród osób palących jedna na trzy umrze przedwcześnie z powodu powikłań wywołanych paleniem tytoniu, przy czym należy zaznaczyć, że rzucenie palenia, zmniejsza znacznie ryzyko wystąpienia zgonu z powodu chorób przewlekłych oraz zwiększa oczekiwaną długość życia. </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472371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a:t>Analiza genu </a:t>
            </a:r>
            <a:r>
              <a:rPr lang="pl-PL" sz="2800" i="1" dirty="0"/>
              <a:t>VDR</a:t>
            </a:r>
            <a:r>
              <a:rPr lang="pl-PL" sz="2800" dirty="0"/>
              <a:t> </a:t>
            </a:r>
            <a:endParaRPr lang="pl-PL" sz="2800" dirty="0"/>
          </a:p>
        </p:txBody>
      </p:sp>
      <p:sp>
        <p:nvSpPr>
          <p:cNvPr id="3" name="Symbol zastępczy zawartości 2"/>
          <p:cNvSpPr>
            <a:spLocks noGrp="1"/>
          </p:cNvSpPr>
          <p:nvPr>
            <p:ph idx="1"/>
          </p:nvPr>
        </p:nvSpPr>
        <p:spPr>
          <a:xfrm>
            <a:off x="1403648" y="1916832"/>
            <a:ext cx="7283152" cy="4209331"/>
          </a:xfrm>
        </p:spPr>
        <p:txBody>
          <a:bodyPr/>
          <a:lstStyle/>
          <a:p>
            <a:pPr marL="0" indent="0">
              <a:buNone/>
            </a:pPr>
            <a:r>
              <a:rPr lang="pl-PL" sz="2400" dirty="0" smtClean="0"/>
              <a:t> </a:t>
            </a: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623" y="1907637"/>
            <a:ext cx="6311201" cy="3938509"/>
          </a:xfrm>
          <a:prstGeom prst="rect">
            <a:avLst/>
          </a:prstGeom>
        </p:spPr>
      </p:pic>
    </p:spTree>
    <p:extLst>
      <p:ext uri="{BB962C8B-B14F-4D97-AF65-F5344CB8AC3E}">
        <p14:creationId xmlns:p14="http://schemas.microsoft.com/office/powerpoint/2010/main" val="1529810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a:t>Analiza genu </a:t>
            </a:r>
            <a:r>
              <a:rPr lang="pl-PL" sz="2800" i="1" dirty="0"/>
              <a:t>VDR</a:t>
            </a:r>
            <a:r>
              <a:rPr lang="pl-PL" sz="2800" dirty="0"/>
              <a:t> </a:t>
            </a:r>
            <a:endParaRPr lang="pl-PL" sz="2800" dirty="0"/>
          </a:p>
        </p:txBody>
      </p:sp>
      <p:sp>
        <p:nvSpPr>
          <p:cNvPr id="3" name="Symbol zastępczy zawartości 2"/>
          <p:cNvSpPr>
            <a:spLocks noGrp="1"/>
          </p:cNvSpPr>
          <p:nvPr>
            <p:ph idx="1"/>
          </p:nvPr>
        </p:nvSpPr>
        <p:spPr>
          <a:xfrm>
            <a:off x="1403648" y="1916832"/>
            <a:ext cx="7283152" cy="4209331"/>
          </a:xfrm>
        </p:spPr>
        <p:txBody>
          <a:bodyPr/>
          <a:lstStyle/>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510" y="2070128"/>
            <a:ext cx="7344816" cy="3894489"/>
          </a:xfrm>
          <a:prstGeom prst="rect">
            <a:avLst/>
          </a:prstGeom>
        </p:spPr>
      </p:pic>
    </p:spTree>
    <p:extLst>
      <p:ext uri="{BB962C8B-B14F-4D97-AF65-F5344CB8AC3E}">
        <p14:creationId xmlns:p14="http://schemas.microsoft.com/office/powerpoint/2010/main" val="3663127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a:t>Analiza genu </a:t>
            </a:r>
            <a:r>
              <a:rPr lang="pl-PL" sz="2800" i="1" dirty="0"/>
              <a:t>VDR</a:t>
            </a:r>
            <a:r>
              <a:rPr lang="pl-PL" sz="2800" dirty="0"/>
              <a:t> </a:t>
            </a:r>
            <a:endParaRPr lang="pl-PL" sz="2800" dirty="0"/>
          </a:p>
        </p:txBody>
      </p:sp>
      <p:sp>
        <p:nvSpPr>
          <p:cNvPr id="3" name="Symbol zastępczy zawartości 2"/>
          <p:cNvSpPr>
            <a:spLocks noGrp="1"/>
          </p:cNvSpPr>
          <p:nvPr>
            <p:ph idx="1"/>
          </p:nvPr>
        </p:nvSpPr>
        <p:spPr>
          <a:xfrm>
            <a:off x="1403648" y="1916832"/>
            <a:ext cx="7283152" cy="4209331"/>
          </a:xfrm>
        </p:spPr>
        <p:txBody>
          <a:bodyPr/>
          <a:lstStyle/>
          <a:p>
            <a:pPr marL="0" indent="0">
              <a:buNone/>
            </a:pPr>
            <a:r>
              <a:rPr lang="pl-PL" sz="2400" dirty="0" smtClean="0"/>
              <a:t> </a:t>
            </a: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079331"/>
            <a:ext cx="5760640" cy="3869322"/>
          </a:xfrm>
          <a:prstGeom prst="rect">
            <a:avLst/>
          </a:prstGeom>
        </p:spPr>
      </p:pic>
    </p:spTree>
    <p:extLst>
      <p:ext uri="{BB962C8B-B14F-4D97-AF65-F5344CB8AC3E}">
        <p14:creationId xmlns:p14="http://schemas.microsoft.com/office/powerpoint/2010/main" val="2196236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96752"/>
            <a:ext cx="6707088" cy="720080"/>
          </a:xfrm>
        </p:spPr>
        <p:txBody>
          <a:bodyPr/>
          <a:lstStyle/>
          <a:p>
            <a:r>
              <a:rPr lang="pl-PL" sz="2800" dirty="0"/>
              <a:t>Analiza genu </a:t>
            </a:r>
            <a:r>
              <a:rPr lang="pl-PL" sz="2800" i="1" dirty="0"/>
              <a:t>VDR</a:t>
            </a:r>
            <a:r>
              <a:rPr lang="pl-PL" sz="3200" dirty="0"/>
              <a:t> </a:t>
            </a:r>
            <a:r>
              <a:rPr lang="pl-PL" dirty="0"/>
              <a:t/>
            </a:r>
            <a:br>
              <a:rPr lang="pl-PL" dirty="0"/>
            </a:br>
            <a:endParaRPr lang="pl-PL" sz="2800" dirty="0"/>
          </a:p>
        </p:txBody>
      </p:sp>
      <p:sp>
        <p:nvSpPr>
          <p:cNvPr id="3" name="Symbol zastępczy zawartości 2"/>
          <p:cNvSpPr>
            <a:spLocks noGrp="1"/>
          </p:cNvSpPr>
          <p:nvPr>
            <p:ph idx="1"/>
          </p:nvPr>
        </p:nvSpPr>
        <p:spPr>
          <a:xfrm>
            <a:off x="1403648" y="1916832"/>
            <a:ext cx="7283152" cy="4209331"/>
          </a:xfrm>
        </p:spPr>
        <p:txBody>
          <a:bodyPr/>
          <a:lstStyle/>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916832"/>
            <a:ext cx="5400600" cy="3961472"/>
          </a:xfrm>
          <a:prstGeom prst="rect">
            <a:avLst/>
          </a:prstGeom>
        </p:spPr>
      </p:pic>
    </p:spTree>
    <p:extLst>
      <p:ext uri="{BB962C8B-B14F-4D97-AF65-F5344CB8AC3E}">
        <p14:creationId xmlns:p14="http://schemas.microsoft.com/office/powerpoint/2010/main" val="824486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a:t>Analiza genu </a:t>
            </a:r>
            <a:r>
              <a:rPr lang="pl-PL" sz="2800" i="1" dirty="0"/>
              <a:t>VDR</a:t>
            </a:r>
            <a:r>
              <a:rPr lang="pl-PL" sz="2800" dirty="0"/>
              <a:t> </a:t>
            </a:r>
            <a:endParaRPr lang="pl-PL" sz="2800" dirty="0"/>
          </a:p>
        </p:txBody>
      </p:sp>
      <p:sp>
        <p:nvSpPr>
          <p:cNvPr id="3" name="Symbol zastępczy zawartości 2"/>
          <p:cNvSpPr>
            <a:spLocks noGrp="1"/>
          </p:cNvSpPr>
          <p:nvPr>
            <p:ph idx="1"/>
          </p:nvPr>
        </p:nvSpPr>
        <p:spPr>
          <a:xfrm>
            <a:off x="1403648" y="1916832"/>
            <a:ext cx="7283152" cy="4209331"/>
          </a:xfrm>
        </p:spPr>
        <p:txBody>
          <a:bodyPr/>
          <a:lstStyle/>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956" y="2147019"/>
            <a:ext cx="4824536" cy="3929597"/>
          </a:xfrm>
          <a:prstGeom prst="rect">
            <a:avLst/>
          </a:prstGeom>
        </p:spPr>
      </p:pic>
    </p:spTree>
    <p:extLst>
      <p:ext uri="{BB962C8B-B14F-4D97-AF65-F5344CB8AC3E}">
        <p14:creationId xmlns:p14="http://schemas.microsoft.com/office/powerpoint/2010/main" val="2127621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63688" y="959483"/>
            <a:ext cx="6707088" cy="648072"/>
          </a:xfrm>
        </p:spPr>
        <p:txBody>
          <a:bodyPr/>
          <a:lstStyle/>
          <a:p>
            <a:r>
              <a:rPr lang="pl-PL" sz="2800" dirty="0"/>
              <a:t>Analiza genu </a:t>
            </a:r>
            <a:r>
              <a:rPr lang="pl-PL" sz="2800" i="1" dirty="0"/>
              <a:t>DRD2</a:t>
            </a:r>
            <a:r>
              <a:rPr lang="pl-PL" sz="2800" dirty="0"/>
              <a:t/>
            </a:r>
            <a:br>
              <a:rPr lang="pl-PL" sz="2800" dirty="0"/>
            </a:br>
            <a:endParaRPr lang="pl-PL" sz="2800" dirty="0"/>
          </a:p>
        </p:txBody>
      </p:sp>
      <p:sp>
        <p:nvSpPr>
          <p:cNvPr id="3" name="Symbol zastępczy zawartości 2"/>
          <p:cNvSpPr>
            <a:spLocks noGrp="1"/>
          </p:cNvSpPr>
          <p:nvPr>
            <p:ph idx="1"/>
          </p:nvPr>
        </p:nvSpPr>
        <p:spPr>
          <a:xfrm>
            <a:off x="1403648" y="1412776"/>
            <a:ext cx="7283152" cy="4713387"/>
          </a:xfrm>
        </p:spPr>
        <p:txBody>
          <a:bodyPr/>
          <a:lstStyle/>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513706"/>
            <a:ext cx="5492213" cy="4511526"/>
          </a:xfrm>
          <a:prstGeom prst="rect">
            <a:avLst/>
          </a:prstGeom>
        </p:spPr>
      </p:pic>
    </p:spTree>
    <p:extLst>
      <p:ext uri="{BB962C8B-B14F-4D97-AF65-F5344CB8AC3E}">
        <p14:creationId xmlns:p14="http://schemas.microsoft.com/office/powerpoint/2010/main" val="43355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6723" y="1018219"/>
            <a:ext cx="6707088" cy="524410"/>
          </a:xfrm>
        </p:spPr>
        <p:txBody>
          <a:bodyPr/>
          <a:lstStyle/>
          <a:p>
            <a:r>
              <a:rPr lang="pl-PL" sz="2800" dirty="0" smtClean="0"/>
              <a:t/>
            </a:r>
            <a:br>
              <a:rPr lang="pl-PL" sz="2800" dirty="0" smtClean="0"/>
            </a:br>
            <a:r>
              <a:rPr lang="pl-PL" sz="2800" dirty="0" smtClean="0"/>
              <a:t>Analiza </a:t>
            </a:r>
            <a:r>
              <a:rPr lang="pl-PL" sz="2800" dirty="0"/>
              <a:t>genu </a:t>
            </a:r>
            <a:r>
              <a:rPr lang="pl-PL" sz="2800" i="1" dirty="0"/>
              <a:t>DRD2</a:t>
            </a:r>
            <a:r>
              <a:rPr lang="pl-PL" dirty="0"/>
              <a:t/>
            </a:r>
            <a:br>
              <a:rPr lang="pl-PL" dirty="0"/>
            </a:br>
            <a:endParaRPr lang="pl-PL" sz="2800" dirty="0"/>
          </a:p>
        </p:txBody>
      </p:sp>
      <p:sp>
        <p:nvSpPr>
          <p:cNvPr id="3" name="Symbol zastępczy zawartości 2"/>
          <p:cNvSpPr>
            <a:spLocks noGrp="1"/>
          </p:cNvSpPr>
          <p:nvPr>
            <p:ph idx="1"/>
          </p:nvPr>
        </p:nvSpPr>
        <p:spPr>
          <a:xfrm>
            <a:off x="1403648" y="1772816"/>
            <a:ext cx="7283152" cy="4353347"/>
          </a:xfrm>
        </p:spPr>
        <p:txBody>
          <a:bodyPr/>
          <a:lstStyle/>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132856"/>
            <a:ext cx="7749187" cy="2880320"/>
          </a:xfrm>
          <a:prstGeom prst="rect">
            <a:avLst/>
          </a:prstGeom>
        </p:spPr>
      </p:pic>
    </p:spTree>
    <p:extLst>
      <p:ext uri="{BB962C8B-B14F-4D97-AF65-F5344CB8AC3E}">
        <p14:creationId xmlns:p14="http://schemas.microsoft.com/office/powerpoint/2010/main" val="1177887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764704"/>
            <a:ext cx="6707088" cy="648072"/>
          </a:xfrm>
        </p:spPr>
        <p:txBody>
          <a:bodyPr/>
          <a:lstStyle/>
          <a:p>
            <a:r>
              <a:rPr lang="pl-PL" sz="2800" dirty="0" smtClean="0"/>
              <a:t/>
            </a:r>
            <a:br>
              <a:rPr lang="pl-PL" sz="2800" dirty="0" smtClean="0"/>
            </a:br>
            <a:r>
              <a:rPr lang="pl-PL" sz="2800" dirty="0" smtClean="0"/>
              <a:t>Analiza </a:t>
            </a:r>
            <a:r>
              <a:rPr lang="pl-PL" sz="2800" dirty="0"/>
              <a:t>genu </a:t>
            </a:r>
            <a:r>
              <a:rPr lang="pl-PL" sz="2800" i="1" dirty="0"/>
              <a:t>DRD2</a:t>
            </a:r>
            <a:r>
              <a:rPr lang="pl-PL" sz="2800" dirty="0"/>
              <a:t/>
            </a:r>
            <a:br>
              <a:rPr lang="pl-PL" sz="2800" dirty="0"/>
            </a:br>
            <a:endParaRPr lang="pl-PL" sz="2800" dirty="0"/>
          </a:p>
        </p:txBody>
      </p:sp>
      <p:sp>
        <p:nvSpPr>
          <p:cNvPr id="3" name="Symbol zastępczy zawartości 2"/>
          <p:cNvSpPr>
            <a:spLocks noGrp="1"/>
          </p:cNvSpPr>
          <p:nvPr>
            <p:ph idx="1"/>
          </p:nvPr>
        </p:nvSpPr>
        <p:spPr>
          <a:xfrm>
            <a:off x="1403648" y="1412776"/>
            <a:ext cx="7283152" cy="4713387"/>
          </a:xfrm>
        </p:spPr>
        <p:txBody>
          <a:bodyPr/>
          <a:lstStyle/>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912" y="1642963"/>
            <a:ext cx="6384623" cy="4315067"/>
          </a:xfrm>
          <a:prstGeom prst="rect">
            <a:avLst/>
          </a:prstGeom>
        </p:spPr>
      </p:pic>
    </p:spTree>
    <p:extLst>
      <p:ext uri="{BB962C8B-B14F-4D97-AF65-F5344CB8AC3E}">
        <p14:creationId xmlns:p14="http://schemas.microsoft.com/office/powerpoint/2010/main" val="1793619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764704"/>
            <a:ext cx="6707088" cy="648072"/>
          </a:xfrm>
        </p:spPr>
        <p:txBody>
          <a:bodyPr/>
          <a:lstStyle/>
          <a:p>
            <a:r>
              <a:rPr lang="pl-PL" sz="2800" dirty="0"/>
              <a:t>Analiza genu </a:t>
            </a:r>
            <a:r>
              <a:rPr lang="pl-PL" sz="2800" i="1" dirty="0"/>
              <a:t>DRD2</a:t>
            </a:r>
            <a:endParaRPr lang="pl-PL" sz="2800" dirty="0"/>
          </a:p>
        </p:txBody>
      </p:sp>
      <p:sp>
        <p:nvSpPr>
          <p:cNvPr id="3" name="Symbol zastępczy zawartości 2"/>
          <p:cNvSpPr>
            <a:spLocks noGrp="1"/>
          </p:cNvSpPr>
          <p:nvPr>
            <p:ph idx="1"/>
          </p:nvPr>
        </p:nvSpPr>
        <p:spPr>
          <a:xfrm>
            <a:off x="1403648" y="1412776"/>
            <a:ext cx="7283152" cy="4713387"/>
          </a:xfrm>
        </p:spPr>
        <p:txBody>
          <a:bodyPr/>
          <a:lstStyle/>
          <a:p>
            <a:pPr marL="0" indent="0">
              <a:buNone/>
            </a:pP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72816"/>
            <a:ext cx="7211431" cy="4239217"/>
          </a:xfrm>
          <a:prstGeom prst="rect">
            <a:avLst/>
          </a:prstGeom>
        </p:spPr>
      </p:pic>
    </p:spTree>
    <p:extLst>
      <p:ext uri="{BB962C8B-B14F-4D97-AF65-F5344CB8AC3E}">
        <p14:creationId xmlns:p14="http://schemas.microsoft.com/office/powerpoint/2010/main" val="464204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764704"/>
            <a:ext cx="6707088" cy="648072"/>
          </a:xfrm>
        </p:spPr>
        <p:txBody>
          <a:bodyPr/>
          <a:lstStyle/>
          <a:p>
            <a:r>
              <a:rPr lang="pl-PL" sz="2800" dirty="0" smtClean="0"/>
              <a:t/>
            </a:r>
            <a:br>
              <a:rPr lang="pl-PL" sz="2800" dirty="0" smtClean="0"/>
            </a:br>
            <a:r>
              <a:rPr lang="pl-PL" sz="2800" dirty="0" smtClean="0"/>
              <a:t>Analiza </a:t>
            </a:r>
            <a:r>
              <a:rPr lang="pl-PL" sz="2800" dirty="0"/>
              <a:t>genu </a:t>
            </a:r>
            <a:r>
              <a:rPr lang="pl-PL" sz="2800" i="1" dirty="0"/>
              <a:t>DRD2</a:t>
            </a:r>
            <a:r>
              <a:rPr lang="pl-PL" sz="2800" dirty="0"/>
              <a:t/>
            </a:r>
            <a:br>
              <a:rPr lang="pl-PL" sz="2800" dirty="0"/>
            </a:br>
            <a:endParaRPr lang="pl-PL" sz="28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60" y="1789881"/>
            <a:ext cx="8748464" cy="4566469"/>
          </a:xfrm>
          <a:prstGeom prst="rect">
            <a:avLst/>
          </a:prstGeom>
        </p:spPr>
      </p:pic>
    </p:spTree>
    <p:extLst>
      <p:ext uri="{BB962C8B-B14F-4D97-AF65-F5344CB8AC3E}">
        <p14:creationId xmlns:p14="http://schemas.microsoft.com/office/powerpoint/2010/main" val="4000437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705"/>
            <a:ext cx="7787208" cy="691756"/>
          </a:xfrm>
        </p:spPr>
        <p:txBody>
          <a:bodyPr/>
          <a:lstStyle/>
          <a:p>
            <a:r>
              <a:rPr lang="pl-PL" sz="3200" dirty="0" smtClean="0"/>
              <a:t>Wprowadzenie</a:t>
            </a:r>
            <a:endParaRPr lang="pl-PL" sz="3200" dirty="0"/>
          </a:p>
        </p:txBody>
      </p:sp>
      <p:sp>
        <p:nvSpPr>
          <p:cNvPr id="3" name="Symbol zastępczy zawartości 2"/>
          <p:cNvSpPr>
            <a:spLocks noGrp="1"/>
          </p:cNvSpPr>
          <p:nvPr>
            <p:ph idx="1"/>
          </p:nvPr>
        </p:nvSpPr>
        <p:spPr>
          <a:xfrm>
            <a:off x="1331640" y="1556792"/>
            <a:ext cx="7776864" cy="4439518"/>
          </a:xfrm>
        </p:spPr>
        <p:txBody>
          <a:bodyPr/>
          <a:lstStyle/>
          <a:p>
            <a:pPr algn="just"/>
            <a:r>
              <a:rPr lang="pl-PL" sz="2000" dirty="0" smtClean="0"/>
              <a:t>Nikotyna</a:t>
            </a:r>
            <a:r>
              <a:rPr lang="pl-PL" sz="2000" dirty="0"/>
              <a:t>, jako jeden z głównych składników wyrobów tytoniowych, wpływa na proliferację fibroblastów dziąsłowych, produkcję fibronektyny oraz kolagenu. Zmiany w jamie ustnej dotyczą również osób uzależnionych od substancji psychoaktywnych. </a:t>
            </a:r>
            <a:endParaRPr lang="pl-PL" sz="2000" dirty="0"/>
          </a:p>
          <a:p>
            <a:pPr algn="just"/>
            <a:r>
              <a:rPr lang="pl-PL" sz="2000" dirty="0" smtClean="0"/>
              <a:t>Nadużywanie </a:t>
            </a:r>
            <a:r>
              <a:rPr lang="pl-PL" sz="2000" dirty="0"/>
              <a:t>opiatów sprawia, że podwyższa się próg bólowy, dlatego pacjenci ignorują pierwsze oznaki próchnicy, zapalenia dziąseł czy przyzębia. Amfetamina, opium i jej pochodne zaburzają prawidłową pracę gruczołów ślinowych, powodując spadek jej wydzielania i doprowadzając do </a:t>
            </a:r>
            <a:r>
              <a:rPr lang="pl-PL" sz="2000" dirty="0" err="1"/>
              <a:t>kserostomii</a:t>
            </a:r>
            <a:r>
              <a:rPr lang="pl-PL" sz="2000" dirty="0"/>
              <a:t>. </a:t>
            </a:r>
            <a:endParaRPr lang="pl-PL" sz="2000" dirty="0" smtClean="0"/>
          </a:p>
          <a:p>
            <a:pPr algn="just"/>
            <a:r>
              <a:rPr lang="pl-PL" sz="2000" dirty="0" smtClean="0"/>
              <a:t>Dożylne </a:t>
            </a:r>
            <a:r>
              <a:rPr lang="pl-PL" sz="2000" dirty="0"/>
              <a:t>zażywanie substancji psychoaktywnych przy użyciu niesterylnych igieł sprzyja szerzeniu się chorób zakaźnych, szczególnie ludzkiego wirusa niedoboru odporności i zapalenia wątroby. Regularne zażywanie kokainy może być przyczyną powstania perforacji przegrody nosa lub podniebienia, zmian zapalnych w obrębie dziąseł czy erozyjnych ubytków zębowych. </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10961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764704"/>
            <a:ext cx="6707088" cy="648072"/>
          </a:xfrm>
        </p:spPr>
        <p:txBody>
          <a:bodyPr/>
          <a:lstStyle/>
          <a:p>
            <a:r>
              <a:rPr lang="pl-PL" sz="2800" dirty="0" smtClean="0"/>
              <a:t/>
            </a:r>
            <a:br>
              <a:rPr lang="pl-PL" sz="2800" dirty="0" smtClean="0"/>
            </a:br>
            <a:r>
              <a:rPr lang="pl-PL" sz="2800" dirty="0" smtClean="0"/>
              <a:t>Analiza </a:t>
            </a:r>
            <a:r>
              <a:rPr lang="pl-PL" sz="2800" dirty="0"/>
              <a:t>genu </a:t>
            </a:r>
            <a:r>
              <a:rPr lang="pl-PL" sz="2800" i="1" dirty="0"/>
              <a:t>DRD2</a:t>
            </a:r>
            <a:r>
              <a:rPr lang="pl-PL" sz="2800" dirty="0"/>
              <a:t/>
            </a:r>
            <a:br>
              <a:rPr lang="pl-PL" sz="2800" dirty="0"/>
            </a:br>
            <a:endParaRPr lang="pl-PL" sz="28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85" y="1880397"/>
            <a:ext cx="7260803" cy="4360860"/>
          </a:xfrm>
          <a:prstGeom prst="rect">
            <a:avLst/>
          </a:prstGeom>
        </p:spPr>
      </p:pic>
    </p:spTree>
    <p:extLst>
      <p:ext uri="{BB962C8B-B14F-4D97-AF65-F5344CB8AC3E}">
        <p14:creationId xmlns:p14="http://schemas.microsoft.com/office/powerpoint/2010/main" val="3750614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908720"/>
            <a:ext cx="6707088" cy="648072"/>
          </a:xfrm>
        </p:spPr>
        <p:txBody>
          <a:bodyPr/>
          <a:lstStyle/>
          <a:p>
            <a:r>
              <a:rPr lang="pl-PL" sz="2800" dirty="0" smtClean="0"/>
              <a:t/>
            </a:r>
            <a:br>
              <a:rPr lang="pl-PL" sz="2800" dirty="0" smtClean="0"/>
            </a:br>
            <a:r>
              <a:rPr lang="pl-PL" sz="2800" dirty="0" smtClean="0"/>
              <a:t>Analiza </a:t>
            </a:r>
            <a:r>
              <a:rPr lang="pl-PL" sz="2800" dirty="0"/>
              <a:t>genu </a:t>
            </a:r>
            <a:r>
              <a:rPr lang="pl-PL" sz="2800" i="1" dirty="0"/>
              <a:t>DRD2</a:t>
            </a:r>
            <a:endParaRPr lang="pl-PL" sz="28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048" y="1995773"/>
            <a:ext cx="7740352" cy="4245484"/>
          </a:xfrm>
          <a:prstGeom prst="rect">
            <a:avLst/>
          </a:prstGeom>
        </p:spPr>
      </p:pic>
    </p:spTree>
    <p:extLst>
      <p:ext uri="{BB962C8B-B14F-4D97-AF65-F5344CB8AC3E}">
        <p14:creationId xmlns:p14="http://schemas.microsoft.com/office/powerpoint/2010/main" val="2772708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2564904"/>
            <a:ext cx="8229600" cy="1143000"/>
          </a:xfrm>
        </p:spPr>
        <p:txBody>
          <a:bodyPr/>
          <a:lstStyle/>
          <a:p>
            <a:r>
              <a:rPr lang="pl-PL" dirty="0" smtClean="0"/>
              <a:t>WNIOSKI</a:t>
            </a:r>
            <a:endParaRPr lang="pl-PL" dirty="0"/>
          </a:p>
        </p:txBody>
      </p:sp>
      <p:sp>
        <p:nvSpPr>
          <p:cNvPr id="4" name="Symbol zastępczy stopki 3"/>
          <p:cNvSpPr>
            <a:spLocks noGrp="1"/>
          </p:cNvSpPr>
          <p:nvPr>
            <p:ph type="ftr" sz="quarter" idx="11"/>
          </p:nvPr>
        </p:nvSpPr>
        <p:spPr>
          <a:xfrm>
            <a:off x="1547664" y="6356350"/>
            <a:ext cx="6840760"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95533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a:t>Analiza genu </a:t>
            </a:r>
            <a:r>
              <a:rPr lang="pl-PL" sz="2800" i="1" dirty="0"/>
              <a:t>VDR</a:t>
            </a:r>
            <a:r>
              <a:rPr lang="pl-PL" sz="2800" dirty="0"/>
              <a:t> </a:t>
            </a:r>
            <a:br>
              <a:rPr lang="pl-PL" sz="2800" dirty="0"/>
            </a:br>
            <a:endParaRPr lang="pl-PL" sz="2800" dirty="0"/>
          </a:p>
        </p:txBody>
      </p:sp>
      <p:sp>
        <p:nvSpPr>
          <p:cNvPr id="3" name="Symbol zastępczy zawartości 2"/>
          <p:cNvSpPr>
            <a:spLocks noGrp="1"/>
          </p:cNvSpPr>
          <p:nvPr>
            <p:ph idx="1"/>
          </p:nvPr>
        </p:nvSpPr>
        <p:spPr>
          <a:xfrm>
            <a:off x="1115616" y="1943904"/>
            <a:ext cx="7715200" cy="4209331"/>
          </a:xfrm>
        </p:spPr>
        <p:txBody>
          <a:bodyPr/>
          <a:lstStyle/>
          <a:p>
            <a:pPr marL="0" indent="0" algn="just">
              <a:buNone/>
            </a:pPr>
            <a:r>
              <a:rPr lang="pl-PL" sz="2400" dirty="0" smtClean="0"/>
              <a:t>Wyniki </a:t>
            </a:r>
            <a:r>
              <a:rPr lang="pl-PL" sz="2400" dirty="0"/>
              <a:t>przeprowadzonej analizy wskazują na wpływ zarówno czynników genetycznych, jak i stylu życia na stan zdrowia jamy ustnej. Stwierdzono, że czynne palenie tytoniu wiąże się z obniżeniem wartości prawie wszystkich analizowanych parametrów (z wyjątkiem leukoplakii). </a:t>
            </a:r>
            <a:endParaRPr lang="pl-PL" sz="2400" dirty="0" smtClean="0"/>
          </a:p>
          <a:p>
            <a:pPr marL="0" indent="0" algn="just">
              <a:buNone/>
            </a:pPr>
            <a:r>
              <a:rPr lang="pl-PL" sz="2400" dirty="0" smtClean="0"/>
              <a:t>Analiza </a:t>
            </a:r>
            <a:r>
              <a:rPr lang="pl-PL" sz="2400" dirty="0"/>
              <a:t>genetyczna wykazała związek rs1544410 z paleniem, ale nie z jakością zdrowia jamy ustnej. Stwierdzono również wpływ interakcji pomiędzy wariantem rs7975232 a paleniem tytoniu na GI. Dodatkowo, korelacja pomiędzy </a:t>
            </a:r>
            <a:r>
              <a:rPr lang="pl-PL" sz="2400" dirty="0" err="1"/>
              <a:t>pH</a:t>
            </a:r>
            <a:r>
              <a:rPr lang="pl-PL" sz="2400" dirty="0"/>
              <a:t> a wiekiem zarówno u osób palących, jak i niepalących. </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952212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a:t>Analiza genu </a:t>
            </a:r>
            <a:r>
              <a:rPr lang="pl-PL" sz="2800" i="1" dirty="0"/>
              <a:t>VDR</a:t>
            </a:r>
            <a:r>
              <a:rPr lang="pl-PL" sz="2800" dirty="0"/>
              <a:t> </a:t>
            </a:r>
            <a:r>
              <a:rPr lang="pl-PL" dirty="0"/>
              <a:t/>
            </a:r>
            <a:br>
              <a:rPr lang="pl-PL" dirty="0"/>
            </a:br>
            <a:endParaRPr lang="pl-PL" sz="2800" dirty="0"/>
          </a:p>
        </p:txBody>
      </p:sp>
      <p:sp>
        <p:nvSpPr>
          <p:cNvPr id="3" name="Symbol zastępczy zawartości 2"/>
          <p:cNvSpPr>
            <a:spLocks noGrp="1"/>
          </p:cNvSpPr>
          <p:nvPr>
            <p:ph idx="1"/>
          </p:nvPr>
        </p:nvSpPr>
        <p:spPr>
          <a:xfrm>
            <a:off x="1043608" y="1916832"/>
            <a:ext cx="7643192" cy="4209331"/>
          </a:xfrm>
        </p:spPr>
        <p:txBody>
          <a:bodyPr/>
          <a:lstStyle/>
          <a:p>
            <a:pPr marL="0" indent="0" algn="just">
              <a:buNone/>
            </a:pPr>
            <a:r>
              <a:rPr lang="pl-PL" sz="2400" dirty="0" smtClean="0"/>
              <a:t>Stwierdzamy</a:t>
            </a:r>
            <a:r>
              <a:rPr lang="pl-PL" sz="2400" dirty="0"/>
              <a:t>, że w badanej grupie osób styl życia i starzenie się były wiodącymi czynnikami związanymi z gorszym stanem zdrowia jamy ustnej. Jednakże wpływ wariantów genetycznych, a także wpływ ich interakcji z paleniem tytoniu na analizowane parametry był widoczny. </a:t>
            </a:r>
            <a:endParaRPr lang="pl-PL" sz="2400" dirty="0" smtClean="0"/>
          </a:p>
          <a:p>
            <a:pPr marL="0" indent="0" algn="just">
              <a:buNone/>
            </a:pPr>
            <a:r>
              <a:rPr lang="pl-PL" sz="2400" dirty="0" smtClean="0"/>
              <a:t>Wyniki </a:t>
            </a:r>
            <a:r>
              <a:rPr lang="pl-PL" sz="2400" dirty="0"/>
              <a:t>te wskazują na duże możliwości prowadzenia profilaktyki chorób jamy ustnej na wszystkich poziomach poprzez edukację opartą na medycynie opartej na faktach, ale także włączenie do tego procesu badań genetycznych i wczesnej interwencji u osób predysponowanych.</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658984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a:t>Analiza genu </a:t>
            </a:r>
            <a:r>
              <a:rPr lang="pl-PL" sz="2800" i="1" dirty="0"/>
              <a:t>DRD2</a:t>
            </a:r>
            <a:br>
              <a:rPr lang="pl-PL" sz="2800" i="1" dirty="0"/>
            </a:br>
            <a:endParaRPr lang="pl-PL" sz="2800" dirty="0"/>
          </a:p>
        </p:txBody>
      </p:sp>
      <p:sp>
        <p:nvSpPr>
          <p:cNvPr id="3" name="Symbol zastępczy zawartości 2"/>
          <p:cNvSpPr>
            <a:spLocks noGrp="1"/>
          </p:cNvSpPr>
          <p:nvPr>
            <p:ph idx="1"/>
          </p:nvPr>
        </p:nvSpPr>
        <p:spPr>
          <a:xfrm>
            <a:off x="1043608" y="1916832"/>
            <a:ext cx="7643192" cy="4209331"/>
          </a:xfrm>
        </p:spPr>
        <p:txBody>
          <a:bodyPr/>
          <a:lstStyle/>
          <a:p>
            <a:pPr marL="0" indent="0" algn="just">
              <a:buNone/>
            </a:pPr>
            <a:r>
              <a:rPr lang="pl-PL" sz="2400" dirty="0" smtClean="0"/>
              <a:t>Nie </a:t>
            </a:r>
            <a:r>
              <a:rPr lang="pl-PL" sz="2400" dirty="0"/>
              <a:t>stwierdzono istotnych statystycznie różnic w dwóch grupach na podstawie samego testu </a:t>
            </a:r>
            <a:r>
              <a:rPr lang="pl-PL" sz="2400" dirty="0" smtClean="0"/>
              <a:t>genetycznego. Zaobserwowaliśmy </a:t>
            </a:r>
            <a:r>
              <a:rPr lang="pl-PL" sz="2400" dirty="0"/>
              <a:t>interakcję w przypadku polimorfizmu DRD2 rs1799732 na skalę cech STAI. </a:t>
            </a:r>
            <a:endParaRPr lang="pl-PL" sz="2400" dirty="0" smtClean="0"/>
          </a:p>
          <a:p>
            <a:pPr marL="0" indent="0" algn="just">
              <a:buNone/>
            </a:pPr>
            <a:r>
              <a:rPr lang="pl-PL" sz="2400" dirty="0" smtClean="0"/>
              <a:t>Podwyższony </a:t>
            </a:r>
            <a:r>
              <a:rPr lang="pl-PL" sz="2400" dirty="0"/>
              <a:t>poziom lęku był charakterystyczny dla grupy użytkowników e-papierosów z genotypem </a:t>
            </a:r>
            <a:r>
              <a:rPr lang="pl-PL" sz="2400" dirty="0" err="1"/>
              <a:t>ins</a:t>
            </a:r>
            <a:r>
              <a:rPr lang="pl-PL" sz="2400" dirty="0"/>
              <a:t>/del oraz homozygotami del/del w grupie kontrolnej. </a:t>
            </a:r>
            <a:endParaRPr lang="pl-PL" sz="2400" dirty="0" smtClean="0"/>
          </a:p>
          <a:p>
            <a:pPr marL="0" indent="0" algn="just">
              <a:buNone/>
            </a:pPr>
            <a:r>
              <a:rPr lang="pl-PL" sz="2400" dirty="0" smtClean="0"/>
              <a:t>Może </a:t>
            </a:r>
            <a:r>
              <a:rPr lang="pl-PL" sz="2400" dirty="0"/>
              <a:t>to być związane z faktem, że radzenie sobie ze stresem i negatywnymi stanami emocjonalnymi często motywują osoby uzależnione do sięgania po </a:t>
            </a:r>
            <a:r>
              <a:rPr lang="pl-PL" sz="2400" dirty="0" smtClean="0"/>
              <a:t>narkotyki.</a:t>
            </a:r>
            <a:endParaRPr lang="pl-PL" sz="2400" dirty="0" smtClean="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1712785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1124744"/>
            <a:ext cx="6707088" cy="792088"/>
          </a:xfrm>
        </p:spPr>
        <p:txBody>
          <a:bodyPr/>
          <a:lstStyle/>
          <a:p>
            <a:r>
              <a:rPr lang="pl-PL" sz="2800" dirty="0" smtClean="0"/>
              <a:t/>
            </a:r>
            <a:br>
              <a:rPr lang="pl-PL" sz="2800" dirty="0" smtClean="0"/>
            </a:br>
            <a:r>
              <a:rPr lang="pl-PL" sz="2800" dirty="0" smtClean="0"/>
              <a:t>Analiza </a:t>
            </a:r>
            <a:r>
              <a:rPr lang="pl-PL" sz="2800" dirty="0"/>
              <a:t>genu </a:t>
            </a:r>
            <a:r>
              <a:rPr lang="pl-PL" sz="2800" i="1" dirty="0"/>
              <a:t>DRD2</a:t>
            </a:r>
            <a:br>
              <a:rPr lang="pl-PL" sz="2800" i="1" dirty="0"/>
            </a:br>
            <a:endParaRPr lang="pl-PL" sz="2800" dirty="0"/>
          </a:p>
        </p:txBody>
      </p:sp>
      <p:sp>
        <p:nvSpPr>
          <p:cNvPr id="3" name="Symbol zastępczy zawartości 2"/>
          <p:cNvSpPr>
            <a:spLocks noGrp="1"/>
          </p:cNvSpPr>
          <p:nvPr>
            <p:ph idx="1"/>
          </p:nvPr>
        </p:nvSpPr>
        <p:spPr>
          <a:xfrm>
            <a:off x="1043608" y="2504382"/>
            <a:ext cx="7643192" cy="4209331"/>
          </a:xfrm>
        </p:spPr>
        <p:txBody>
          <a:bodyPr/>
          <a:lstStyle/>
          <a:p>
            <a:pPr marL="0" indent="0" algn="just">
              <a:buNone/>
            </a:pPr>
            <a:r>
              <a:rPr lang="pl-PL" sz="2400" dirty="0" smtClean="0"/>
              <a:t>Wyniki </a:t>
            </a:r>
            <a:r>
              <a:rPr lang="pl-PL" sz="2400" dirty="0"/>
              <a:t>badań wskazują, że czynniki psychologiczne </a:t>
            </a:r>
            <a:r>
              <a:rPr lang="pl-PL" sz="2400" dirty="0" smtClean="0"/>
              <a:t>                   i </a:t>
            </a:r>
            <a:r>
              <a:rPr lang="pl-PL" sz="2400" dirty="0"/>
              <a:t>uwarunkowania genetyczne powinny być analizowane jednocześnie i kompleksowo. </a:t>
            </a:r>
            <a:endParaRPr lang="pl-PL" sz="2400" dirty="0" smtClean="0"/>
          </a:p>
          <a:p>
            <a:pPr marL="0" indent="0" algn="just">
              <a:buNone/>
            </a:pPr>
            <a:r>
              <a:rPr lang="pl-PL" sz="2400" dirty="0" smtClean="0"/>
              <a:t>W </a:t>
            </a:r>
            <a:r>
              <a:rPr lang="pl-PL" sz="2400" dirty="0"/>
              <a:t>związku z tym, że używanie i szybki wzrost popularności elektronicznych papierosów ma wpływ na zdrowie publiczne, użytkownicy e-papierosów </a:t>
            </a:r>
            <a:r>
              <a:rPr lang="pl-PL" sz="2400" dirty="0" smtClean="0"/>
              <a:t>powinni </a:t>
            </a:r>
            <a:r>
              <a:rPr lang="pl-PL" sz="2400" dirty="0"/>
              <a:t>być badani holistycznie, zwłaszcza młodsze grupy uzależnionych </a:t>
            </a:r>
            <a:r>
              <a:rPr lang="pl-PL" sz="2400" dirty="0" smtClean="0"/>
              <a:t>                i </a:t>
            </a:r>
            <a:r>
              <a:rPr lang="pl-PL" sz="2400" dirty="0" err="1"/>
              <a:t>eksperymentująch</a:t>
            </a:r>
            <a:r>
              <a:rPr lang="pl-PL" sz="2400" dirty="0"/>
              <a:t>.</a:t>
            </a:r>
            <a:endParaRPr lang="pl-PL" sz="2400" dirty="0" smtClean="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4195059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417638"/>
            <a:ext cx="5485490" cy="4525963"/>
          </a:xfrm>
        </p:spPr>
      </p:pic>
      <p:sp>
        <p:nvSpPr>
          <p:cNvPr id="4" name="Symbol zastępczy stopki 3"/>
          <p:cNvSpPr>
            <a:spLocks noGrp="1"/>
          </p:cNvSpPr>
          <p:nvPr>
            <p:ph type="ftr" sz="quarter" idx="11"/>
          </p:nvPr>
        </p:nvSpPr>
        <p:spPr>
          <a:xfrm>
            <a:off x="971600" y="6356350"/>
            <a:ext cx="7715200"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1164119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484784"/>
            <a:ext cx="5354571" cy="4525963"/>
          </a:xfrm>
        </p:spPr>
      </p:pic>
      <p:sp>
        <p:nvSpPr>
          <p:cNvPr id="4" name="Symbol zastępczy stopki 3"/>
          <p:cNvSpPr>
            <a:spLocks noGrp="1"/>
          </p:cNvSpPr>
          <p:nvPr>
            <p:ph type="ftr" sz="quarter" idx="11"/>
          </p:nvPr>
        </p:nvSpPr>
        <p:spPr>
          <a:xfrm>
            <a:off x="1043608" y="6356350"/>
            <a:ext cx="7643192"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2182065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558994"/>
            <a:ext cx="7787208" cy="921941"/>
          </a:xfrm>
        </p:spPr>
        <p:txBody>
          <a:bodyPr/>
          <a:lstStyle/>
          <a:p>
            <a:r>
              <a:rPr lang="pl-PL" sz="3200" dirty="0" smtClean="0"/>
              <a:t>Wprowadzenie</a:t>
            </a:r>
            <a:endParaRPr lang="pl-PL" sz="3200" dirty="0"/>
          </a:p>
        </p:txBody>
      </p:sp>
      <p:sp>
        <p:nvSpPr>
          <p:cNvPr id="3" name="Symbol zastępczy zawartości 2"/>
          <p:cNvSpPr>
            <a:spLocks noGrp="1"/>
          </p:cNvSpPr>
          <p:nvPr>
            <p:ph idx="1"/>
          </p:nvPr>
        </p:nvSpPr>
        <p:spPr>
          <a:xfrm>
            <a:off x="1043608" y="1480934"/>
            <a:ext cx="7992888" cy="4875415"/>
          </a:xfrm>
        </p:spPr>
        <p:txBody>
          <a:bodyPr/>
          <a:lstStyle/>
          <a:p>
            <a:pPr marL="0" indent="0" algn="just">
              <a:buNone/>
            </a:pPr>
            <a:r>
              <a:rPr lang="pl-PL" sz="2000" dirty="0"/>
              <a:t>	Nadużywanie kokainy może być przyczyną stanów nagłych o podłożu kardiologicznym w trakcie leczenia stomatologicznego, szczególnie dotyczy to zastosowania znieczulenia miejscowego z </a:t>
            </a:r>
            <a:r>
              <a:rPr lang="pl-PL" sz="2000" dirty="0" err="1"/>
              <a:t>wazokonstryktorem</a:t>
            </a:r>
            <a:r>
              <a:rPr lang="pl-PL" sz="2000" dirty="0"/>
              <a:t>. Leczenie stomatologiczne może być przeprowadzone najwcześniej sześć miesięcy od ostatniego zażycia. Związane jest to również z większą </a:t>
            </a:r>
            <a:r>
              <a:rPr lang="pl-PL" sz="2000" dirty="0">
                <a:solidFill>
                  <a:srgbClr val="FF0000"/>
                </a:solidFill>
              </a:rPr>
              <a:t>skłonnością do infekcji w obrębie jamy ustnej </a:t>
            </a:r>
            <a:r>
              <a:rPr lang="pl-PL" sz="2000" dirty="0"/>
              <a:t>z powodu upośledzenia prawidłowych mechanizmów obronnych organizmu u kokainistów. Długotrwałe zażywanie </a:t>
            </a:r>
            <a:r>
              <a:rPr lang="pl-PL" sz="2000" dirty="0" err="1"/>
              <a:t>ecstasy</a:t>
            </a:r>
            <a:r>
              <a:rPr lang="pl-PL" sz="2000" dirty="0"/>
              <a:t> doprowadza do powstania zmian </a:t>
            </a:r>
            <a:r>
              <a:rPr lang="pl-PL" sz="2000" dirty="0">
                <a:solidFill>
                  <a:srgbClr val="FF0000"/>
                </a:solidFill>
              </a:rPr>
              <a:t>na błonie śluzowej oraz suchości w jamie ustnej</a:t>
            </a:r>
            <a:r>
              <a:rPr lang="pl-PL" sz="2000" dirty="0"/>
              <a:t>. </a:t>
            </a:r>
            <a:endParaRPr lang="pl-PL" sz="2000" dirty="0" smtClean="0"/>
          </a:p>
          <a:p>
            <a:pPr marL="0" indent="0" algn="just">
              <a:buNone/>
            </a:pPr>
            <a:r>
              <a:rPr lang="pl-PL" sz="2000" dirty="0" smtClean="0"/>
              <a:t>Osoby </a:t>
            </a:r>
            <a:r>
              <a:rPr lang="pl-PL" sz="2000" dirty="0"/>
              <a:t>palące marihuanę są narażone na </a:t>
            </a:r>
            <a:r>
              <a:rPr lang="pl-PL" sz="2000" dirty="0">
                <a:solidFill>
                  <a:srgbClr val="FF0000"/>
                </a:solidFill>
              </a:rPr>
              <a:t>choroby przyzębia i próchnicę </a:t>
            </a:r>
            <a:r>
              <a:rPr lang="pl-PL" sz="2000" dirty="0"/>
              <a:t>bardziej niż niepalący. Dym z konopi ma właściwości </a:t>
            </a:r>
            <a:r>
              <a:rPr lang="pl-PL" sz="2000" dirty="0" err="1"/>
              <a:t>karcynogenne</a:t>
            </a:r>
            <a:r>
              <a:rPr lang="pl-PL" sz="2000" dirty="0"/>
              <a:t> i może doprowadzać do zmian </a:t>
            </a:r>
            <a:r>
              <a:rPr lang="pl-PL" sz="2000" dirty="0" err="1"/>
              <a:t>przednowotworowych</a:t>
            </a:r>
            <a:r>
              <a:rPr lang="pl-PL" sz="2000" dirty="0"/>
              <a:t> na błonie śluzowej jamy ustnej, a zmniejszone wydzielanie śliny predysponuje do zakażeń o podłożu grzybiczym, szczególnie z rodzaju </a:t>
            </a:r>
            <a:r>
              <a:rPr lang="pl-PL" sz="2000" dirty="0" smtClean="0"/>
              <a:t>Candida.</a:t>
            </a:r>
          </a:p>
          <a:p>
            <a:pPr marL="0" indent="0" algn="r">
              <a:buNone/>
            </a:pPr>
            <a:r>
              <a:rPr lang="pl-PL" sz="2000" dirty="0" smtClean="0"/>
              <a:t> </a:t>
            </a:r>
            <a:r>
              <a:rPr lang="pl-PL" sz="2000" dirty="0" smtClean="0"/>
              <a:t>[</a:t>
            </a:r>
            <a:r>
              <a:rPr lang="pl-PL" sz="2000" dirty="0" err="1" smtClean="0"/>
              <a:t>Aniko</a:t>
            </a:r>
            <a:r>
              <a:rPr lang="pl-PL" sz="2000" dirty="0" smtClean="0"/>
              <a:t>-Włodarczyk </a:t>
            </a:r>
            <a:r>
              <a:rPr lang="pl-PL" sz="2000" dirty="0"/>
              <a:t>i </a:t>
            </a:r>
            <a:r>
              <a:rPr lang="pl-PL" sz="2000" dirty="0" err="1"/>
              <a:t>wsp</a:t>
            </a:r>
            <a:r>
              <a:rPr lang="pl-PL" sz="2000" dirty="0"/>
              <a:t>. 2018</a:t>
            </a:r>
            <a:r>
              <a:rPr lang="pl-PL" sz="2000" dirty="0" smtClean="0"/>
              <a:t>]</a:t>
            </a:r>
            <a:endParaRPr lang="pl-PL" sz="20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227729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764704"/>
            <a:ext cx="8147248" cy="1152128"/>
          </a:xfrm>
        </p:spPr>
        <p:txBody>
          <a:bodyPr/>
          <a:lstStyle/>
          <a:p>
            <a:r>
              <a:rPr lang="pl-PL" sz="3200" dirty="0" smtClean="0"/>
              <a:t>Nikotynizm</a:t>
            </a:r>
            <a:endParaRPr lang="pl-PL" sz="3200" dirty="0"/>
          </a:p>
        </p:txBody>
      </p:sp>
      <p:sp>
        <p:nvSpPr>
          <p:cNvPr id="3" name="Symbol zastępczy zawartości 2"/>
          <p:cNvSpPr>
            <a:spLocks noGrp="1"/>
          </p:cNvSpPr>
          <p:nvPr>
            <p:ph idx="1"/>
          </p:nvPr>
        </p:nvSpPr>
        <p:spPr>
          <a:xfrm>
            <a:off x="1284784" y="1988840"/>
            <a:ext cx="7859216" cy="3489251"/>
          </a:xfrm>
        </p:spPr>
        <p:txBody>
          <a:bodyPr/>
          <a:lstStyle/>
          <a:p>
            <a:pPr marL="0" indent="0">
              <a:buNone/>
            </a:pPr>
            <a:r>
              <a:rPr lang="pl-PL" sz="2400" dirty="0"/>
              <a:t>Badania dowodzą, że „palenie papierosów jest głównym czynnikiem ryzyka przedwczesnych zgonów w Polsce”. </a:t>
            </a:r>
            <a:endParaRPr lang="pl-PL" sz="2400" dirty="0" smtClean="0"/>
          </a:p>
          <a:p>
            <a:pPr marL="0" indent="0">
              <a:buNone/>
            </a:pPr>
            <a:r>
              <a:rPr lang="pl-PL" sz="2400" dirty="0" smtClean="0"/>
              <a:t>Nałóg </a:t>
            </a:r>
            <a:r>
              <a:rPr lang="pl-PL" sz="2400" dirty="0"/>
              <a:t>ten powoduje ponad 40 proc. przedwczesnych zgonów wśród mężczyzn w średnim wieku, czyli w przedziale 35-64 lata i zabija rocznie ponad 600 tysięcy Europejczyków</a:t>
            </a:r>
            <a:r>
              <a:rPr lang="pl-PL" sz="2400" dirty="0" smtClean="0"/>
              <a:t>. </a:t>
            </a:r>
          </a:p>
          <a:p>
            <a:pPr marL="0" indent="0">
              <a:buNone/>
            </a:pPr>
            <a:r>
              <a:rPr lang="pl-PL" sz="2400" dirty="0" smtClean="0"/>
              <a:t>Koszty ponoszone przez </a:t>
            </a:r>
            <a:r>
              <a:rPr lang="pl-PL" sz="2400" dirty="0"/>
              <a:t>systemy ochrony zdrowia w krajach Unii Europejskiej około 100-110 miliardów euro.</a:t>
            </a:r>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31634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124744"/>
            <a:ext cx="8147248" cy="792088"/>
          </a:xfrm>
        </p:spPr>
        <p:txBody>
          <a:bodyPr/>
          <a:lstStyle/>
          <a:p>
            <a:r>
              <a:rPr lang="pl-PL" sz="3200" dirty="0" smtClean="0"/>
              <a:t>Nikotynizm</a:t>
            </a:r>
            <a:endParaRPr lang="pl-PL" sz="3200" dirty="0"/>
          </a:p>
        </p:txBody>
      </p:sp>
      <p:sp>
        <p:nvSpPr>
          <p:cNvPr id="3" name="Symbol zastępczy zawartości 2"/>
          <p:cNvSpPr>
            <a:spLocks noGrp="1"/>
          </p:cNvSpPr>
          <p:nvPr>
            <p:ph idx="1"/>
          </p:nvPr>
        </p:nvSpPr>
        <p:spPr>
          <a:xfrm>
            <a:off x="1282322" y="2276872"/>
            <a:ext cx="7859216" cy="3489251"/>
          </a:xfrm>
        </p:spPr>
        <p:txBody>
          <a:bodyPr/>
          <a:lstStyle/>
          <a:p>
            <a:pPr marL="0" indent="0" algn="just">
              <a:buNone/>
            </a:pPr>
            <a:r>
              <a:rPr lang="pl-PL" sz="2400" dirty="0" smtClean="0"/>
              <a:t>Odsetek osób </a:t>
            </a:r>
            <a:r>
              <a:rPr lang="pl-PL" sz="2400" dirty="0"/>
              <a:t>codziennie palących tytoń </a:t>
            </a:r>
            <a:r>
              <a:rPr lang="pl-PL" sz="2400" dirty="0" smtClean="0"/>
              <a:t>zmniejszył się w Polsce </a:t>
            </a:r>
            <a:r>
              <a:rPr lang="pl-PL" sz="2400" u="sng" dirty="0" smtClean="0"/>
              <a:t>z </a:t>
            </a:r>
            <a:r>
              <a:rPr lang="pl-PL" sz="2400" u="sng" dirty="0"/>
              <a:t>31 proc. w 2011 r. do 21 proc. w 2019 r.</a:t>
            </a:r>
          </a:p>
          <a:p>
            <a:pPr marL="0" indent="0" algn="just">
              <a:buNone/>
            </a:pPr>
            <a:endParaRPr lang="pl-PL" sz="2400" dirty="0"/>
          </a:p>
          <a:p>
            <a:pPr marL="0" indent="0" algn="just">
              <a:buNone/>
            </a:pPr>
            <a:r>
              <a:rPr lang="pl-PL" sz="2400" dirty="0"/>
              <a:t>W latach 2011-2019 odsetek </a:t>
            </a:r>
            <a:r>
              <a:rPr lang="pl-PL" sz="2400" u="sng" dirty="0"/>
              <a:t>palących mężczyzn spadł z 39 proc. do 24 proc., </a:t>
            </a:r>
            <a:r>
              <a:rPr lang="pl-PL" sz="2400" dirty="0"/>
              <a:t>a </a:t>
            </a:r>
            <a:r>
              <a:rPr lang="pl-PL" sz="2400" u="sng" dirty="0"/>
              <a:t>kobiet z 23 proc. do 18 proc. </a:t>
            </a:r>
            <a:endParaRPr lang="pl-PL" sz="2400" u="sng" dirty="0" smtClean="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1811837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1124744"/>
            <a:ext cx="7859216" cy="792088"/>
          </a:xfrm>
        </p:spPr>
        <p:txBody>
          <a:bodyPr/>
          <a:lstStyle/>
          <a:p>
            <a:r>
              <a:rPr lang="pl-PL" dirty="0" smtClean="0"/>
              <a:t>Nikotynizm</a:t>
            </a:r>
            <a:br>
              <a:rPr lang="pl-PL" dirty="0" smtClean="0"/>
            </a:br>
            <a:r>
              <a:rPr lang="pl-PL" sz="2800" dirty="0" smtClean="0"/>
              <a:t>e - papierosy</a:t>
            </a:r>
            <a:endParaRPr lang="pl-PL" sz="2800" dirty="0"/>
          </a:p>
        </p:txBody>
      </p:sp>
      <p:sp>
        <p:nvSpPr>
          <p:cNvPr id="3" name="Symbol zastępczy zawartości 2"/>
          <p:cNvSpPr>
            <a:spLocks noGrp="1"/>
          </p:cNvSpPr>
          <p:nvPr>
            <p:ph idx="1"/>
          </p:nvPr>
        </p:nvSpPr>
        <p:spPr>
          <a:xfrm>
            <a:off x="827584" y="2636912"/>
            <a:ext cx="7859216" cy="3489251"/>
          </a:xfrm>
        </p:spPr>
        <p:txBody>
          <a:bodyPr/>
          <a:lstStyle/>
          <a:p>
            <a:pPr marL="0" indent="0" algn="ctr">
              <a:buNone/>
            </a:pPr>
            <a:r>
              <a:rPr lang="pl-PL" sz="2400" u="sng" dirty="0"/>
              <a:t>34 procent młodych e-palaczy (w wieku 16-17 lat) pali od ponad roku, 31 procent – od dwóch do pięciu lat, a 4 procent ponad 5 lat!</a:t>
            </a:r>
            <a:endParaRPr lang="pl-PL" sz="24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1024699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704"/>
            <a:ext cx="7787208" cy="921941"/>
          </a:xfrm>
        </p:spPr>
        <p:txBody>
          <a:bodyPr/>
          <a:lstStyle/>
          <a:p>
            <a:r>
              <a:rPr lang="pl-PL" sz="3200" dirty="0" smtClean="0"/>
              <a:t>E-papierosy</a:t>
            </a:r>
            <a:endParaRPr lang="pl-PL" sz="3200" dirty="0"/>
          </a:p>
        </p:txBody>
      </p:sp>
      <p:sp>
        <p:nvSpPr>
          <p:cNvPr id="3" name="Symbol zastępczy zawartości 2"/>
          <p:cNvSpPr>
            <a:spLocks noGrp="1"/>
          </p:cNvSpPr>
          <p:nvPr>
            <p:ph idx="1"/>
          </p:nvPr>
        </p:nvSpPr>
        <p:spPr>
          <a:xfrm>
            <a:off x="1043608" y="1686646"/>
            <a:ext cx="7992888" cy="4439518"/>
          </a:xfrm>
        </p:spPr>
        <p:txBody>
          <a:bodyPr/>
          <a:lstStyle/>
          <a:p>
            <a:pPr marL="0" indent="0" algn="just">
              <a:buNone/>
            </a:pPr>
            <a:r>
              <a:rPr lang="pl-PL" sz="2000" dirty="0"/>
              <a:t>	</a:t>
            </a:r>
            <a:endParaRPr lang="pl-PL" sz="2000" dirty="0" smtClean="0"/>
          </a:p>
          <a:p>
            <a:pPr algn="just"/>
            <a:r>
              <a:rPr lang="pl-PL" sz="2000" dirty="0" smtClean="0"/>
              <a:t>Obecnie </a:t>
            </a:r>
            <a:r>
              <a:rPr lang="pl-PL" sz="2000" dirty="0"/>
              <a:t>można zaobserwować rosnącą popularność papierosów </a:t>
            </a:r>
            <a:r>
              <a:rPr lang="pl-PL" sz="2000" dirty="0" smtClean="0"/>
              <a:t>elektronicznych, co </a:t>
            </a:r>
            <a:r>
              <a:rPr lang="pl-PL" sz="2000" dirty="0"/>
              <a:t>może budzić poważne obawy w społeczeństwie ustawodawców, służby zdrowia i </a:t>
            </a:r>
            <a:r>
              <a:rPr lang="pl-PL" sz="2000" dirty="0" smtClean="0"/>
              <a:t>palaczy. </a:t>
            </a:r>
            <a:r>
              <a:rPr lang="pl-PL" sz="2000" dirty="0"/>
              <a:t>E-papierosy mogą być traktowane jako szczególny wyrób tytoniowy, ponieważ nie zawierają dymu tytoniowego. Internet jest główną platformą ich rosnącej </a:t>
            </a:r>
            <a:r>
              <a:rPr lang="pl-PL" sz="2000" dirty="0" smtClean="0"/>
              <a:t>sprzedaży</a:t>
            </a:r>
            <a:r>
              <a:rPr lang="pl-PL" sz="2000" dirty="0" smtClean="0"/>
              <a:t>.</a:t>
            </a:r>
          </a:p>
          <a:p>
            <a:pPr algn="just"/>
            <a:r>
              <a:rPr lang="pl-PL" sz="2000" dirty="0" smtClean="0"/>
              <a:t>W </a:t>
            </a:r>
            <a:r>
              <a:rPr lang="pl-PL" sz="2000" dirty="0"/>
              <a:t>ostatnim czasie przewidywany całkowity roczny wzrost osiągnął 16,6%, co pozwala szacować, że do 2022 r. rynek e-papierosów osiągnie wartość 28 mld USD. Pierwsza generacja e-papierosów została wprowadzona w </a:t>
            </a:r>
            <a:r>
              <a:rPr lang="pl-PL" sz="2000" dirty="0" smtClean="0"/>
              <a:t>UE </a:t>
            </a:r>
            <a:r>
              <a:rPr lang="pl-PL" sz="2000" dirty="0"/>
              <a:t>w 2006 roku, a w Stanach Zjednoczonych w 2007 roku. </a:t>
            </a:r>
            <a:endParaRPr lang="pl-PL" sz="2000" b="1" i="1" dirty="0" smtClean="0"/>
          </a:p>
          <a:p>
            <a:pPr marL="0" indent="0" algn="just">
              <a:buNone/>
            </a:pPr>
            <a:r>
              <a:rPr lang="en-US" sz="1800" b="1" i="1" dirty="0" smtClean="0"/>
              <a:t>Personality </a:t>
            </a:r>
            <a:r>
              <a:rPr lang="en-US" sz="1800" b="1" i="1" dirty="0"/>
              <a:t>Traits or Genetic Determinants—Which</a:t>
            </a:r>
            <a:r>
              <a:rPr lang="pl-PL" sz="1800" b="1" i="1" dirty="0"/>
              <a:t> </a:t>
            </a:r>
            <a:r>
              <a:rPr lang="en-US" sz="1800" b="1" i="1" dirty="0"/>
              <a:t>Strongly Influences E-Cigarette Users?</a:t>
            </a:r>
            <a:r>
              <a:rPr lang="pl-PL" sz="1800" b="1" i="1" dirty="0"/>
              <a:t> </a:t>
            </a:r>
            <a:r>
              <a:rPr lang="en-US" sz="1800" b="1" i="1" dirty="0"/>
              <a:t>Grzywacz</a:t>
            </a:r>
            <a:r>
              <a:rPr lang="pl-PL" sz="1800" b="1" i="1" dirty="0"/>
              <a:t> </a:t>
            </a:r>
            <a:r>
              <a:rPr lang="en-US" sz="1800" b="1" i="1" dirty="0"/>
              <a:t>A</a:t>
            </a:r>
            <a:r>
              <a:rPr lang="pl-PL" sz="1800" b="1" i="1" dirty="0"/>
              <a:t>. et al., </a:t>
            </a:r>
            <a:r>
              <a:rPr lang="pl-PL" sz="1800" b="1" i="1" dirty="0" err="1"/>
              <a:t>Int</a:t>
            </a:r>
            <a:r>
              <a:rPr lang="pl-PL" sz="1800" b="1" i="1" dirty="0"/>
              <a:t>. J. </a:t>
            </a:r>
            <a:r>
              <a:rPr lang="pl-PL" sz="1800" b="1" i="1" dirty="0" err="1"/>
              <a:t>Environ</a:t>
            </a:r>
            <a:r>
              <a:rPr lang="pl-PL" sz="1800" b="1" i="1" dirty="0"/>
              <a:t>. Res. Public </a:t>
            </a:r>
            <a:r>
              <a:rPr lang="pl-PL" sz="1800" b="1" i="1" dirty="0" err="1"/>
              <a:t>Health</a:t>
            </a:r>
            <a:r>
              <a:rPr lang="pl-PL" sz="1800" b="1" i="1" dirty="0"/>
              <a:t> 2020</a:t>
            </a:r>
          </a:p>
          <a:p>
            <a:pPr marL="0" indent="0">
              <a:buNone/>
            </a:pPr>
            <a:endParaRPr lang="pl-PL" sz="18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2144481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764704"/>
            <a:ext cx="7787208" cy="921941"/>
          </a:xfrm>
        </p:spPr>
        <p:txBody>
          <a:bodyPr/>
          <a:lstStyle/>
          <a:p>
            <a:r>
              <a:rPr lang="pl-PL" sz="3200" dirty="0"/>
              <a:t>E-papierosy</a:t>
            </a:r>
            <a:endParaRPr lang="pl-PL" sz="3200" dirty="0"/>
          </a:p>
        </p:txBody>
      </p:sp>
      <p:sp>
        <p:nvSpPr>
          <p:cNvPr id="3" name="Symbol zastępczy zawartości 2"/>
          <p:cNvSpPr>
            <a:spLocks noGrp="1"/>
          </p:cNvSpPr>
          <p:nvPr>
            <p:ph idx="1"/>
          </p:nvPr>
        </p:nvSpPr>
        <p:spPr>
          <a:xfrm>
            <a:off x="899592" y="1686646"/>
            <a:ext cx="8136904" cy="4439518"/>
          </a:xfrm>
        </p:spPr>
        <p:txBody>
          <a:bodyPr/>
          <a:lstStyle/>
          <a:p>
            <a:pPr algn="just"/>
            <a:r>
              <a:rPr lang="pl-PL" sz="2000" dirty="0"/>
              <a:t>	</a:t>
            </a:r>
            <a:r>
              <a:rPr lang="pl-PL" sz="2000" dirty="0" smtClean="0"/>
              <a:t>Mimo </a:t>
            </a:r>
            <a:r>
              <a:rPr lang="pl-PL" sz="2000" dirty="0"/>
              <a:t>to są one są częściej używane jako kolejne źródło nikotyny, co może prowadzić do rozwoju i utrzymania uzależnienia od nikotyny. Innym ważnym faktem, podobnie jak w przypadku innych środków odurzających, jest to, że szybkość i wielkość mózgowej kumulacji nikotyny może w istotny sposób wpływać na jej ostre efekty </a:t>
            </a:r>
            <a:r>
              <a:rPr lang="pl-PL" sz="2000" dirty="0" smtClean="0"/>
              <a:t>wzmacniające</a:t>
            </a:r>
            <a:r>
              <a:rPr lang="pl-PL" sz="2000" dirty="0"/>
              <a:t>. </a:t>
            </a:r>
            <a:endParaRPr lang="pl-PL" sz="2000" dirty="0" smtClean="0"/>
          </a:p>
          <a:p>
            <a:pPr algn="just"/>
            <a:r>
              <a:rPr lang="pl-PL" sz="2000" dirty="0" smtClean="0"/>
              <a:t>Ponadto</a:t>
            </a:r>
            <a:r>
              <a:rPr lang="pl-PL" sz="2000" dirty="0"/>
              <a:t>, w badaniach doświadczonych użytkowników e-papierosów podkreślano, że stężenie nikotyny we krwi żylnej krwi żylnej było porównywalne z tym obserwowanym po paleniu </a:t>
            </a:r>
            <a:r>
              <a:rPr lang="pl-PL" sz="2000" dirty="0" smtClean="0"/>
              <a:t>papierosów, </a:t>
            </a:r>
            <a:r>
              <a:rPr lang="pl-PL" sz="2000" dirty="0"/>
              <a:t>przy szybkim dostarczaniu nikotyny do mózgu. </a:t>
            </a:r>
            <a:r>
              <a:rPr lang="pl-PL" sz="2000" dirty="0" smtClean="0"/>
              <a:t>Fakt </a:t>
            </a:r>
            <a:r>
              <a:rPr lang="pl-PL" sz="2000" dirty="0"/>
              <a:t>ten pozwala wnioskować, że szybki wychwyt mózgowy sprzyja nagrodzie za palenie. </a:t>
            </a:r>
            <a:endParaRPr lang="pl-PL" sz="2000" dirty="0" smtClean="0"/>
          </a:p>
          <a:p>
            <a:pPr marL="0" indent="0" algn="just">
              <a:buNone/>
            </a:pPr>
            <a:endParaRPr lang="pl-PL" sz="2000" b="1" i="1" dirty="0"/>
          </a:p>
          <a:p>
            <a:pPr marL="0" indent="0">
              <a:buNone/>
            </a:pPr>
            <a:r>
              <a:rPr lang="en-US" sz="1800" b="1" i="1" dirty="0" smtClean="0"/>
              <a:t>Personality </a:t>
            </a:r>
            <a:r>
              <a:rPr lang="en-US" sz="1800" b="1" i="1" dirty="0"/>
              <a:t>Traits or Genetic Determinants—Which</a:t>
            </a:r>
            <a:r>
              <a:rPr lang="pl-PL" sz="1800" b="1" i="1" dirty="0"/>
              <a:t> </a:t>
            </a:r>
            <a:r>
              <a:rPr lang="en-US" sz="1800" b="1" i="1" dirty="0"/>
              <a:t>Strongly Influences E-Cigarette Users?</a:t>
            </a:r>
            <a:r>
              <a:rPr lang="pl-PL" sz="1800" b="1" i="1" dirty="0"/>
              <a:t> </a:t>
            </a:r>
            <a:r>
              <a:rPr lang="en-US" sz="1800" b="1" i="1" dirty="0"/>
              <a:t>Grzywacz</a:t>
            </a:r>
            <a:r>
              <a:rPr lang="pl-PL" sz="1800" b="1" i="1" dirty="0"/>
              <a:t> </a:t>
            </a:r>
            <a:r>
              <a:rPr lang="en-US" sz="1800" b="1" i="1" dirty="0"/>
              <a:t>A</a:t>
            </a:r>
            <a:r>
              <a:rPr lang="pl-PL" sz="1800" b="1" i="1" dirty="0"/>
              <a:t>. et al., </a:t>
            </a:r>
            <a:r>
              <a:rPr lang="pl-PL" sz="1800" b="1" i="1" dirty="0" err="1"/>
              <a:t>Int</a:t>
            </a:r>
            <a:r>
              <a:rPr lang="pl-PL" sz="1800" b="1" i="1" dirty="0"/>
              <a:t>. J. </a:t>
            </a:r>
            <a:r>
              <a:rPr lang="pl-PL" sz="1800" b="1" i="1" dirty="0" err="1"/>
              <a:t>Environ</a:t>
            </a:r>
            <a:r>
              <a:rPr lang="pl-PL" sz="1800" b="1" i="1" dirty="0"/>
              <a:t>. Res. Public </a:t>
            </a:r>
            <a:r>
              <a:rPr lang="pl-PL" sz="1800" b="1" i="1" dirty="0" err="1"/>
              <a:t>Health</a:t>
            </a:r>
            <a:r>
              <a:rPr lang="pl-PL" sz="1800" b="1" i="1" dirty="0"/>
              <a:t> 2020</a:t>
            </a:r>
          </a:p>
          <a:p>
            <a:pPr marL="0" indent="0">
              <a:buNone/>
            </a:pPr>
            <a:endParaRPr lang="pl-PL" sz="2000" dirty="0"/>
          </a:p>
        </p:txBody>
      </p:sp>
      <p:sp>
        <p:nvSpPr>
          <p:cNvPr id="4" name="Symbol zastępczy stopki 3"/>
          <p:cNvSpPr>
            <a:spLocks noGrp="1"/>
          </p:cNvSpPr>
          <p:nvPr>
            <p:ph type="ftr" sz="quarter" idx="11"/>
          </p:nvPr>
        </p:nvSpPr>
        <p:spPr>
          <a:xfrm>
            <a:off x="827584" y="6356350"/>
            <a:ext cx="7859216" cy="365125"/>
          </a:xfrm>
        </p:spPr>
        <p:txBody>
          <a:bodyPr/>
          <a:lstStyle/>
          <a:p>
            <a:pPr>
              <a:defRPr/>
            </a:pPr>
            <a:r>
              <a:rPr lang="pl-PL" altLang="pl-PL" dirty="0" smtClean="0"/>
              <a:t>Zadanie badawcze realizowane  w ramach programu Ministra Nauki i Szkolnictwa Wyższego pod nazwą „Regionalna Inicjatywa Doskonałości” w latach 2019-2022 nr projektu 002/RID/2018/19 kwota finansowania 12 000 000 zł</a:t>
            </a:r>
            <a:endParaRPr lang="pl-PL" altLang="pl-PL" dirty="0"/>
          </a:p>
        </p:txBody>
      </p:sp>
    </p:spTree>
    <p:extLst>
      <p:ext uri="{BB962C8B-B14F-4D97-AF65-F5344CB8AC3E}">
        <p14:creationId xmlns:p14="http://schemas.microsoft.com/office/powerpoint/2010/main" val="3907402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Motyw pakietu Office">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altLang="pl-P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otyw pakietu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4745</TotalTime>
  <Words>3214</Words>
  <Application>Microsoft Office PowerPoint</Application>
  <PresentationFormat>Pokaz na ekranie (4:3)</PresentationFormat>
  <Paragraphs>142</Paragraphs>
  <Slides>38</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38</vt:i4>
      </vt:variant>
    </vt:vector>
  </HeadingPairs>
  <TitlesOfParts>
    <vt:vector size="41" baseType="lpstr">
      <vt:lpstr>Arial</vt:lpstr>
      <vt:lpstr>Calibri</vt:lpstr>
      <vt:lpstr>Motyw pakietu Office</vt:lpstr>
      <vt:lpstr>Prezentacja programu PowerPoint</vt:lpstr>
      <vt:lpstr>Wprowadzenie</vt:lpstr>
      <vt:lpstr>Wprowadzenie</vt:lpstr>
      <vt:lpstr>Wprowadzenie</vt:lpstr>
      <vt:lpstr>Nikotynizm</vt:lpstr>
      <vt:lpstr>Nikotynizm</vt:lpstr>
      <vt:lpstr>Nikotynizm e - papierosy</vt:lpstr>
      <vt:lpstr>E-papierosy</vt:lpstr>
      <vt:lpstr>E-papierosy</vt:lpstr>
      <vt:lpstr>Badanie  – polimorfizmy genu receptora dopaminy DRD2</vt:lpstr>
      <vt:lpstr>Badanie  – polimorfizmy genu receptora VDR</vt:lpstr>
      <vt:lpstr>Prezentacja programu PowerPoint</vt:lpstr>
      <vt:lpstr>Materiał i Metody</vt:lpstr>
      <vt:lpstr>Materiał i Metody</vt:lpstr>
      <vt:lpstr>Materiał i Metody</vt:lpstr>
      <vt:lpstr>Materiał i Metody</vt:lpstr>
      <vt:lpstr>Materiał i Metody</vt:lpstr>
      <vt:lpstr>Materiał i Metody</vt:lpstr>
      <vt:lpstr>Materiał i Metody</vt:lpstr>
      <vt:lpstr>Analiza genu VDR </vt:lpstr>
      <vt:lpstr>Analiza genu VDR </vt:lpstr>
      <vt:lpstr>Analiza genu VDR </vt:lpstr>
      <vt:lpstr>Analiza genu VDR  </vt:lpstr>
      <vt:lpstr>Analiza genu VDR </vt:lpstr>
      <vt:lpstr>Analiza genu DRD2 </vt:lpstr>
      <vt:lpstr> Analiza genu DRD2 </vt:lpstr>
      <vt:lpstr> Analiza genu DRD2 </vt:lpstr>
      <vt:lpstr>Analiza genu DRD2</vt:lpstr>
      <vt:lpstr> Analiza genu DRD2 </vt:lpstr>
      <vt:lpstr> Analiza genu DRD2 </vt:lpstr>
      <vt:lpstr> Analiza genu DRD2</vt:lpstr>
      <vt:lpstr>WNIOSKI</vt:lpstr>
      <vt:lpstr>Analiza genu VDR  </vt:lpstr>
      <vt:lpstr>Analiza genu VDR  </vt:lpstr>
      <vt:lpstr>Analiza genu DRD2 </vt:lpstr>
      <vt:lpstr> Analiza genu DRD2 </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ojakub</dc:creator>
  <cp:lastModifiedBy>Anna Grzywacz</cp:lastModifiedBy>
  <cp:revision>262</cp:revision>
  <cp:lastPrinted>2020-02-25T07:52:40Z</cp:lastPrinted>
  <dcterms:created xsi:type="dcterms:W3CDTF">2010-10-15T06:46:12Z</dcterms:created>
  <dcterms:modified xsi:type="dcterms:W3CDTF">2021-06-11T07:48:41Z</dcterms:modified>
</cp:coreProperties>
</file>