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591175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0" y="546"/>
      </p:cViewPr>
      <p:guideLst>
        <p:guide orient="horz" pos="17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11B995D-BD97-420A-8E85-103B5425EFE4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058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DC6BA60-09D9-44E6-9D7D-962F39EFE755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933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08240"/>
            <a:ext cx="822924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001680"/>
            <a:ext cx="822924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933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308240"/>
            <a:ext cx="40158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308240"/>
            <a:ext cx="40158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001680"/>
            <a:ext cx="40158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001680"/>
            <a:ext cx="40158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933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308240"/>
            <a:ext cx="26496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308240"/>
            <a:ext cx="26496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308240"/>
            <a:ext cx="26496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001680"/>
            <a:ext cx="26496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001680"/>
            <a:ext cx="26496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001680"/>
            <a:ext cx="26496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933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308240"/>
            <a:ext cx="8229240" cy="324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933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308240"/>
            <a:ext cx="8229240" cy="324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933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308240"/>
            <a:ext cx="4015800" cy="324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308240"/>
            <a:ext cx="4015800" cy="324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933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22840"/>
            <a:ext cx="8229240" cy="432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933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308240"/>
            <a:ext cx="40158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001680"/>
            <a:ext cx="40158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308240"/>
            <a:ext cx="4015800" cy="324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933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308240"/>
            <a:ext cx="4015800" cy="324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308240"/>
            <a:ext cx="40158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001680"/>
            <a:ext cx="40158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933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308240"/>
            <a:ext cx="40158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308240"/>
            <a:ext cx="401580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001680"/>
            <a:ext cx="8229240" cy="1546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5182200"/>
            <a:ext cx="2133360" cy="297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42FF676-9012-40CF-A723-22A24B91E3C1}" type="datetime">
              <a:rPr lang="pl-PL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2021.06.07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5182200"/>
            <a:ext cx="2895120" cy="29736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5182200"/>
            <a:ext cx="2133360" cy="2973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14A0981-655F-4118-94E2-1F2B34C2ACCA}" type="slidenum">
              <a:rPr lang="pl-PL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9331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tytułu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308240"/>
            <a:ext cx="8229240" cy="3242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"/>
          <p:cNvPicPr/>
          <p:nvPr/>
        </p:nvPicPr>
        <p:blipFill>
          <a:blip r:embed="rId2"/>
          <a:stretch/>
        </p:blipFill>
        <p:spPr>
          <a:xfrm>
            <a:off x="0" y="-3960"/>
            <a:ext cx="9143640" cy="559476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3132000" y="2164680"/>
            <a:ext cx="4032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Zadanie Badawcze RID: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1763640" y="794160"/>
            <a:ext cx="662436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Katedra Fizjopatologii 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Zakład Patologii Ogólnej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Pomorski Uniwersytet Medyczny w Szczecinie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1151640" y="2651400"/>
            <a:ext cx="78483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99002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Ocena sekretomu, metabolomu i zmian epigenetycznych w patofizjologii szpiczaka plazmocytowego</a:t>
            </a:r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4"/>
          <p:cNvSpPr/>
          <p:nvPr/>
        </p:nvSpPr>
        <p:spPr>
          <a:xfrm>
            <a:off x="2123640" y="4043692"/>
            <a:ext cx="5904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Kierownik: prof. dr hab. n. med. Bogusław </a:t>
            </a:r>
            <a:r>
              <a:rPr lang="pl-PL" sz="1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Machaliński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5"/>
          <p:cNvSpPr/>
          <p:nvPr/>
        </p:nvSpPr>
        <p:spPr>
          <a:xfrm>
            <a:off x="3364560" y="4523779"/>
            <a:ext cx="3422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Szczecin, 2021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73" y="772277"/>
            <a:ext cx="27987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99843"/>
            <a:ext cx="77485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1062360" y="4534560"/>
            <a:ext cx="802080" cy="739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830F0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0" y="4680"/>
            <a:ext cx="9143640" cy="711720"/>
          </a:xfrm>
          <a:prstGeom prst="rect">
            <a:avLst/>
          </a:prstGeom>
          <a:solidFill>
            <a:srgbClr val="990029"/>
          </a:solidFill>
          <a:ln>
            <a:solidFill>
              <a:srgbClr val="9900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179640" y="189720"/>
            <a:ext cx="2050560" cy="453600"/>
          </a:xfrm>
          <a:prstGeom prst="rightArrow">
            <a:avLst>
              <a:gd name="adj1" fmla="val 72244"/>
              <a:gd name="adj2" fmla="val 33974"/>
            </a:avLst>
          </a:prstGeom>
          <a:solidFill>
            <a:srgbClr val="830F03"/>
          </a:solidFill>
          <a:ln w="28440">
            <a:solidFill>
              <a:schemeClr val="bg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55" name="CustomShape 4"/>
          <p:cNvSpPr/>
          <p:nvPr/>
        </p:nvSpPr>
        <p:spPr>
          <a:xfrm>
            <a:off x="237240" y="247320"/>
            <a:ext cx="1800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Wprowadzenie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5"/>
          <p:cNvSpPr/>
          <p:nvPr/>
        </p:nvSpPr>
        <p:spPr>
          <a:xfrm>
            <a:off x="2746800" y="232200"/>
            <a:ext cx="5529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Cele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6"/>
          <p:cNvSpPr/>
          <p:nvPr/>
        </p:nvSpPr>
        <p:spPr>
          <a:xfrm>
            <a:off x="4081320" y="247320"/>
            <a:ext cx="1656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Materiał i Metody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7"/>
          <p:cNvSpPr/>
          <p:nvPr/>
        </p:nvSpPr>
        <p:spPr>
          <a:xfrm>
            <a:off x="6226200" y="247320"/>
            <a:ext cx="7909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Wyniki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8"/>
          <p:cNvSpPr/>
          <p:nvPr/>
        </p:nvSpPr>
        <p:spPr>
          <a:xfrm>
            <a:off x="7673400" y="232200"/>
            <a:ext cx="8715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Wnioski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9"/>
          <p:cNvSpPr/>
          <p:nvPr/>
        </p:nvSpPr>
        <p:spPr>
          <a:xfrm>
            <a:off x="611640" y="923400"/>
            <a:ext cx="76604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830F0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</a:t>
            </a:r>
            <a:r>
              <a:rPr lang="pl-PL" sz="1800" b="1" strike="noStrike" spc="-1">
                <a:solidFill>
                  <a:srgbClr val="830F0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Patogeneza Szpiczaka Plazmocytowego (MM)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10"/>
          <p:cNvSpPr/>
          <p:nvPr/>
        </p:nvSpPr>
        <p:spPr>
          <a:xfrm>
            <a:off x="1974240" y="1523160"/>
            <a:ext cx="6201360" cy="7394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11"/>
          <p:cNvSpPr/>
          <p:nvPr/>
        </p:nvSpPr>
        <p:spPr>
          <a:xfrm>
            <a:off x="1046880" y="1523160"/>
            <a:ext cx="802080" cy="739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830F0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CustomShape 12"/>
          <p:cNvSpPr/>
          <p:nvPr/>
        </p:nvSpPr>
        <p:spPr>
          <a:xfrm>
            <a:off x="1994400" y="2465280"/>
            <a:ext cx="6177600" cy="8888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13"/>
          <p:cNvSpPr/>
          <p:nvPr/>
        </p:nvSpPr>
        <p:spPr>
          <a:xfrm>
            <a:off x="1987200" y="3566880"/>
            <a:ext cx="6177960" cy="7394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14"/>
          <p:cNvSpPr/>
          <p:nvPr/>
        </p:nvSpPr>
        <p:spPr>
          <a:xfrm>
            <a:off x="2006280" y="4534560"/>
            <a:ext cx="6158880" cy="7394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15"/>
          <p:cNvSpPr/>
          <p:nvPr/>
        </p:nvSpPr>
        <p:spPr>
          <a:xfrm>
            <a:off x="1043640" y="2463480"/>
            <a:ext cx="802080" cy="88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830F0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16"/>
          <p:cNvSpPr/>
          <p:nvPr/>
        </p:nvSpPr>
        <p:spPr>
          <a:xfrm>
            <a:off x="1054800" y="3566880"/>
            <a:ext cx="802080" cy="739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830F0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17"/>
          <p:cNvSpPr/>
          <p:nvPr/>
        </p:nvSpPr>
        <p:spPr>
          <a:xfrm>
            <a:off x="1273320" y="1721160"/>
            <a:ext cx="359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18"/>
          <p:cNvSpPr/>
          <p:nvPr/>
        </p:nvSpPr>
        <p:spPr>
          <a:xfrm>
            <a:off x="1308600" y="2668680"/>
            <a:ext cx="359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19"/>
          <p:cNvSpPr/>
          <p:nvPr/>
        </p:nvSpPr>
        <p:spPr>
          <a:xfrm>
            <a:off x="1347480" y="3752280"/>
            <a:ext cx="359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20"/>
          <p:cNvSpPr/>
          <p:nvPr/>
        </p:nvSpPr>
        <p:spPr>
          <a:xfrm>
            <a:off x="1324080" y="4718880"/>
            <a:ext cx="359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21"/>
          <p:cNvSpPr/>
          <p:nvPr/>
        </p:nvSpPr>
        <p:spPr>
          <a:xfrm>
            <a:off x="2291760" y="1517760"/>
            <a:ext cx="55238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Każdy przypadek MM </a:t>
            </a: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poprzedza bezobjawowy etap przednowotworowy </a:t>
            </a: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tj. gammapatia monoklonalna o nieokreślonym znaczeniu (</a:t>
            </a: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MGUS</a:t>
            </a: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lub tzw. tląca się postać szpiczaka (</a:t>
            </a: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SMM</a:t>
            </a: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2"/>
          <p:cNvSpPr/>
          <p:nvPr/>
        </p:nvSpPr>
        <p:spPr>
          <a:xfrm>
            <a:off x="2006280" y="2472120"/>
            <a:ext cx="621252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MGUS jest jednym z </a:t>
            </a: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najczęstszych stanów przednowotworowych </a:t>
            </a: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 występuje u 3,2% populacji powyżej 50 r.ż. Częstość występowania SMM w populacji obejmuje </a:t>
            </a: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8% do 20% pacjentów</a:t>
            </a: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W SMM ryzyko progresji do MM wynosi aż około 10% rocznie w ciągu 5 lat.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23"/>
          <p:cNvSpPr/>
          <p:nvPr/>
        </p:nvSpPr>
        <p:spPr>
          <a:xfrm>
            <a:off x="2037240" y="3649680"/>
            <a:ext cx="60681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Obecnie </a:t>
            </a: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nie ma wiarygodnych biomarkerów </a:t>
            </a: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określających, u których pacjentów z MGUS/SMM rozwinie się objawowa postać MM.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4"/>
          <p:cNvSpPr/>
          <p:nvPr/>
        </p:nvSpPr>
        <p:spPr>
          <a:xfrm>
            <a:off x="2051640" y="4534560"/>
            <a:ext cx="604836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Istotne jest znaczenie badań koncentrujących się na biomarkerach predykcyjnych określających progresję MGUS/SMM do MM celem określenia </a:t>
            </a: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pacjentów z ryzykiem szybkiej progresji</a:t>
            </a: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dla skutecznych strategii terapeutycznych w MM.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4680"/>
            <a:ext cx="9143640" cy="711720"/>
          </a:xfrm>
          <a:prstGeom prst="rect">
            <a:avLst/>
          </a:prstGeom>
          <a:solidFill>
            <a:srgbClr val="990029"/>
          </a:solidFill>
          <a:ln>
            <a:solidFill>
              <a:srgbClr val="9900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179640" y="189720"/>
            <a:ext cx="2050560" cy="453600"/>
          </a:xfrm>
          <a:prstGeom prst="rightArrow">
            <a:avLst>
              <a:gd name="adj1" fmla="val 72244"/>
              <a:gd name="adj2" fmla="val 33974"/>
            </a:avLst>
          </a:prstGeom>
          <a:solidFill>
            <a:srgbClr val="830F03"/>
          </a:solidFill>
          <a:ln w="28440">
            <a:solidFill>
              <a:schemeClr val="bg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78" name="CustomShape 3"/>
          <p:cNvSpPr/>
          <p:nvPr/>
        </p:nvSpPr>
        <p:spPr>
          <a:xfrm>
            <a:off x="237240" y="247320"/>
            <a:ext cx="1800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Wprowadzenie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2746800" y="232200"/>
            <a:ext cx="5529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Cele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5"/>
          <p:cNvSpPr/>
          <p:nvPr/>
        </p:nvSpPr>
        <p:spPr>
          <a:xfrm>
            <a:off x="4081320" y="247320"/>
            <a:ext cx="1656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Materiał i Metody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6"/>
          <p:cNvSpPr/>
          <p:nvPr/>
        </p:nvSpPr>
        <p:spPr>
          <a:xfrm>
            <a:off x="6226200" y="247320"/>
            <a:ext cx="7909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Wyniki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7"/>
          <p:cNvSpPr/>
          <p:nvPr/>
        </p:nvSpPr>
        <p:spPr>
          <a:xfrm>
            <a:off x="7673400" y="232200"/>
            <a:ext cx="8715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Wnioski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8"/>
          <p:cNvSpPr/>
          <p:nvPr/>
        </p:nvSpPr>
        <p:spPr>
          <a:xfrm>
            <a:off x="71640" y="959400"/>
            <a:ext cx="9000720" cy="457200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4" name="Obraz 42"/>
          <p:cNvPicPr/>
          <p:nvPr/>
        </p:nvPicPr>
        <p:blipFill>
          <a:blip r:embed="rId3"/>
          <a:srcRect l="12989" t="5566" r="12990" b="9038"/>
          <a:stretch/>
        </p:blipFill>
        <p:spPr>
          <a:xfrm>
            <a:off x="1259640" y="1053000"/>
            <a:ext cx="6768360" cy="439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4680"/>
            <a:ext cx="9143640" cy="711720"/>
          </a:xfrm>
          <a:prstGeom prst="rect">
            <a:avLst/>
          </a:prstGeom>
          <a:solidFill>
            <a:srgbClr val="990029"/>
          </a:solidFill>
          <a:ln>
            <a:solidFill>
              <a:srgbClr val="9900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179640" y="189720"/>
            <a:ext cx="2050560" cy="453600"/>
          </a:xfrm>
          <a:prstGeom prst="rightArrow">
            <a:avLst>
              <a:gd name="adj1" fmla="val 72244"/>
              <a:gd name="adj2" fmla="val 33974"/>
            </a:avLst>
          </a:prstGeom>
          <a:solidFill>
            <a:srgbClr val="830F03"/>
          </a:solidFill>
          <a:ln w="28440">
            <a:solidFill>
              <a:schemeClr val="bg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87" name="CustomShape 3"/>
          <p:cNvSpPr/>
          <p:nvPr/>
        </p:nvSpPr>
        <p:spPr>
          <a:xfrm>
            <a:off x="237240" y="247320"/>
            <a:ext cx="1800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Wprowadzenie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2746800" y="232200"/>
            <a:ext cx="5529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Cele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4081320" y="247320"/>
            <a:ext cx="1656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Materiał i Metody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6226200" y="247320"/>
            <a:ext cx="7909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Wyniki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7"/>
          <p:cNvSpPr/>
          <p:nvPr/>
        </p:nvSpPr>
        <p:spPr>
          <a:xfrm>
            <a:off x="7673400" y="232200"/>
            <a:ext cx="8715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Wnioski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8"/>
          <p:cNvSpPr/>
          <p:nvPr/>
        </p:nvSpPr>
        <p:spPr>
          <a:xfrm>
            <a:off x="3753000" y="2733840"/>
            <a:ext cx="176508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MGUS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SMM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MM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9"/>
          <p:cNvSpPr/>
          <p:nvPr/>
        </p:nvSpPr>
        <p:spPr>
          <a:xfrm>
            <a:off x="5724000" y="1798920"/>
            <a:ext cx="1151640" cy="575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10"/>
          <p:cNvSpPr/>
          <p:nvPr/>
        </p:nvSpPr>
        <p:spPr>
          <a:xfrm>
            <a:off x="4066920" y="1300680"/>
            <a:ext cx="1151640" cy="575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11"/>
          <p:cNvSpPr/>
          <p:nvPr/>
        </p:nvSpPr>
        <p:spPr>
          <a:xfrm>
            <a:off x="6300360" y="2882160"/>
            <a:ext cx="1151640" cy="575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12"/>
          <p:cNvSpPr/>
          <p:nvPr/>
        </p:nvSpPr>
        <p:spPr>
          <a:xfrm>
            <a:off x="5867280" y="4108680"/>
            <a:ext cx="1151640" cy="575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13"/>
          <p:cNvSpPr/>
          <p:nvPr/>
        </p:nvSpPr>
        <p:spPr>
          <a:xfrm>
            <a:off x="4076280" y="4541040"/>
            <a:ext cx="1151640" cy="575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14"/>
          <p:cNvSpPr/>
          <p:nvPr/>
        </p:nvSpPr>
        <p:spPr>
          <a:xfrm>
            <a:off x="2250720" y="4125240"/>
            <a:ext cx="1281600" cy="575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15"/>
          <p:cNvSpPr/>
          <p:nvPr/>
        </p:nvSpPr>
        <p:spPr>
          <a:xfrm>
            <a:off x="1911960" y="2936160"/>
            <a:ext cx="1151640" cy="575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16"/>
          <p:cNvSpPr/>
          <p:nvPr/>
        </p:nvSpPr>
        <p:spPr>
          <a:xfrm>
            <a:off x="2338920" y="1804680"/>
            <a:ext cx="1151640" cy="575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17"/>
          <p:cNvSpPr/>
          <p:nvPr/>
        </p:nvSpPr>
        <p:spPr>
          <a:xfrm flipV="1">
            <a:off x="4652280" y="2002680"/>
            <a:ext cx="360" cy="371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18"/>
          <p:cNvSpPr/>
          <p:nvPr/>
        </p:nvSpPr>
        <p:spPr>
          <a:xfrm flipV="1">
            <a:off x="5146920" y="2459880"/>
            <a:ext cx="323280" cy="204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19"/>
          <p:cNvSpPr/>
          <p:nvPr/>
        </p:nvSpPr>
        <p:spPr>
          <a:xfrm>
            <a:off x="5386320" y="3208680"/>
            <a:ext cx="329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20"/>
          <p:cNvSpPr/>
          <p:nvPr/>
        </p:nvSpPr>
        <p:spPr>
          <a:xfrm>
            <a:off x="4645800" y="3895200"/>
            <a:ext cx="360" cy="37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21"/>
          <p:cNvSpPr/>
          <p:nvPr/>
        </p:nvSpPr>
        <p:spPr>
          <a:xfrm>
            <a:off x="5308560" y="3663360"/>
            <a:ext cx="279360" cy="212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22"/>
          <p:cNvSpPr/>
          <p:nvPr/>
        </p:nvSpPr>
        <p:spPr>
          <a:xfrm flipH="1" flipV="1">
            <a:off x="3707280" y="2379960"/>
            <a:ext cx="323640" cy="28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23"/>
          <p:cNvSpPr/>
          <p:nvPr/>
        </p:nvSpPr>
        <p:spPr>
          <a:xfrm flipH="1">
            <a:off x="3347280" y="3224160"/>
            <a:ext cx="359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24"/>
          <p:cNvSpPr/>
          <p:nvPr/>
        </p:nvSpPr>
        <p:spPr>
          <a:xfrm flipH="1">
            <a:off x="3699720" y="3663360"/>
            <a:ext cx="244800" cy="293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25"/>
          <p:cNvSpPr/>
          <p:nvPr/>
        </p:nvSpPr>
        <p:spPr>
          <a:xfrm>
            <a:off x="4059720" y="1391760"/>
            <a:ext cx="1151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Metylacja P</a:t>
            </a:r>
            <a:r>
              <a:rPr lang="pl-PL" sz="9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</a:t>
            </a:r>
            <a:r>
              <a:rPr lang="pl-PL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l-PL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40%</a:t>
            </a:r>
            <a:endParaRPr lang="pl-PL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6"/>
          <p:cNvSpPr/>
          <p:nvPr/>
        </p:nvSpPr>
        <p:spPr>
          <a:xfrm>
            <a:off x="5625720" y="1842480"/>
            <a:ext cx="1348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Wzrost resorpcji kości: RANKL, OPG, MIP-1alfa</a:t>
            </a:r>
            <a:endParaRPr lang="pl-PL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7"/>
          <p:cNvSpPr/>
          <p:nvPr/>
        </p:nvSpPr>
        <p:spPr>
          <a:xfrm>
            <a:off x="6226920" y="2985480"/>
            <a:ext cx="1348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Zaburzenia nadzoru immunologicznego</a:t>
            </a:r>
            <a:endParaRPr lang="pl-PL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8"/>
          <p:cNvSpPr/>
          <p:nvPr/>
        </p:nvSpPr>
        <p:spPr>
          <a:xfrm>
            <a:off x="5780160" y="4126320"/>
            <a:ext cx="1348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Zaburzenia indukcji apoptozy i hamowania proliferacji plazmocytów</a:t>
            </a:r>
            <a:endParaRPr lang="pl-PL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9"/>
          <p:cNvSpPr/>
          <p:nvPr/>
        </p:nvSpPr>
        <p:spPr>
          <a:xfrm>
            <a:off x="3978000" y="4574880"/>
            <a:ext cx="1348200" cy="5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Zakłócenia w przekazywaniu sygnałów w komórce i poza nią</a:t>
            </a:r>
            <a:endParaRPr lang="pl-PL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0"/>
          <p:cNvSpPr/>
          <p:nvPr/>
        </p:nvSpPr>
        <p:spPr>
          <a:xfrm>
            <a:off x="2167200" y="4177080"/>
            <a:ext cx="1448640" cy="5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Zaburzenia procesów związanych z angiogenezą (VEGF, IL-6)</a:t>
            </a:r>
            <a:endParaRPr lang="pl-PL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1"/>
          <p:cNvSpPr/>
          <p:nvPr/>
        </p:nvSpPr>
        <p:spPr>
          <a:xfrm>
            <a:off x="1813680" y="2970360"/>
            <a:ext cx="1348200" cy="5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Zaburzenia naprawy DNA oraz kontroli cyklu komórkowego</a:t>
            </a:r>
            <a:endParaRPr lang="pl-PL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32"/>
          <p:cNvSpPr/>
          <p:nvPr/>
        </p:nvSpPr>
        <p:spPr>
          <a:xfrm>
            <a:off x="2301120" y="1906920"/>
            <a:ext cx="1239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Zaburzenia szlaków:  N-Ras, K-Ras w 30%</a:t>
            </a:r>
            <a:endParaRPr lang="pl-PL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4680"/>
            <a:ext cx="9143640" cy="711720"/>
          </a:xfrm>
          <a:prstGeom prst="rect">
            <a:avLst/>
          </a:prstGeom>
          <a:solidFill>
            <a:srgbClr val="990029"/>
          </a:solidFill>
          <a:ln>
            <a:solidFill>
              <a:srgbClr val="9900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1998000" y="189720"/>
            <a:ext cx="2050560" cy="453600"/>
          </a:xfrm>
          <a:prstGeom prst="rightArrow">
            <a:avLst>
              <a:gd name="adj1" fmla="val 72244"/>
              <a:gd name="adj2" fmla="val 33974"/>
            </a:avLst>
          </a:prstGeom>
          <a:solidFill>
            <a:srgbClr val="830F03"/>
          </a:solidFill>
          <a:ln w="28440">
            <a:solidFill>
              <a:schemeClr val="bg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19" name="CustomShape 3"/>
          <p:cNvSpPr/>
          <p:nvPr/>
        </p:nvSpPr>
        <p:spPr>
          <a:xfrm>
            <a:off x="237240" y="247320"/>
            <a:ext cx="1800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Wprowadzenie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2282400" y="232200"/>
            <a:ext cx="1482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Cele Badawcze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4081320" y="247320"/>
            <a:ext cx="1656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Materiał i Metody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6"/>
          <p:cNvSpPr/>
          <p:nvPr/>
        </p:nvSpPr>
        <p:spPr>
          <a:xfrm>
            <a:off x="6226200" y="247320"/>
            <a:ext cx="7909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Wyniki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7"/>
          <p:cNvSpPr/>
          <p:nvPr/>
        </p:nvSpPr>
        <p:spPr>
          <a:xfrm>
            <a:off x="7673400" y="232200"/>
            <a:ext cx="8715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Wnioski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8"/>
          <p:cNvSpPr/>
          <p:nvPr/>
        </p:nvSpPr>
        <p:spPr>
          <a:xfrm>
            <a:off x="73800" y="1067400"/>
            <a:ext cx="1584000" cy="1223640"/>
          </a:xfrm>
          <a:custGeom>
            <a:avLst/>
            <a:gdLst/>
            <a:ahLst/>
            <a:cxnLst/>
            <a:rect l="l" t="t" r="r" b="b"/>
            <a:pathLst>
              <a:path w="1473048" h="802460">
                <a:moveTo>
                  <a:pt x="0" y="133746"/>
                </a:moveTo>
                <a:cubicBezTo>
                  <a:pt x="0" y="59880"/>
                  <a:pt x="59880" y="0"/>
                  <a:pt x="133746" y="0"/>
                </a:cubicBezTo>
                <a:lnTo>
                  <a:pt x="1339302" y="0"/>
                </a:lnTo>
                <a:cubicBezTo>
                  <a:pt x="1413168" y="0"/>
                  <a:pt x="1473048" y="59880"/>
                  <a:pt x="1473048" y="133746"/>
                </a:cubicBezTo>
                <a:lnTo>
                  <a:pt x="1473048" y="668714"/>
                </a:lnTo>
                <a:cubicBezTo>
                  <a:pt x="1473048" y="742580"/>
                  <a:pt x="1413168" y="802460"/>
                  <a:pt x="1339302" y="802460"/>
                </a:cubicBezTo>
                <a:lnTo>
                  <a:pt x="133746" y="802460"/>
                </a:lnTo>
                <a:cubicBezTo>
                  <a:pt x="59880" y="802460"/>
                  <a:pt x="0" y="742580"/>
                  <a:pt x="0" y="668714"/>
                </a:cubicBezTo>
                <a:lnTo>
                  <a:pt x="0" y="13374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90029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5" name="CustomShape 9"/>
          <p:cNvSpPr/>
          <p:nvPr/>
        </p:nvSpPr>
        <p:spPr>
          <a:xfrm>
            <a:off x="89640" y="2467440"/>
            <a:ext cx="1584000" cy="1160280"/>
          </a:xfrm>
          <a:custGeom>
            <a:avLst/>
            <a:gdLst/>
            <a:ahLst/>
            <a:cxnLst/>
            <a:rect l="l" t="t" r="r" b="b"/>
            <a:pathLst>
              <a:path w="1473048" h="802460">
                <a:moveTo>
                  <a:pt x="0" y="133746"/>
                </a:moveTo>
                <a:cubicBezTo>
                  <a:pt x="0" y="59880"/>
                  <a:pt x="59880" y="0"/>
                  <a:pt x="133746" y="0"/>
                </a:cubicBezTo>
                <a:lnTo>
                  <a:pt x="1339302" y="0"/>
                </a:lnTo>
                <a:cubicBezTo>
                  <a:pt x="1413168" y="0"/>
                  <a:pt x="1473048" y="59880"/>
                  <a:pt x="1473048" y="133746"/>
                </a:cubicBezTo>
                <a:lnTo>
                  <a:pt x="1473048" y="668714"/>
                </a:lnTo>
                <a:cubicBezTo>
                  <a:pt x="1473048" y="742580"/>
                  <a:pt x="1413168" y="802460"/>
                  <a:pt x="1339302" y="802460"/>
                </a:cubicBezTo>
                <a:lnTo>
                  <a:pt x="133746" y="802460"/>
                </a:lnTo>
                <a:cubicBezTo>
                  <a:pt x="59880" y="802460"/>
                  <a:pt x="0" y="742580"/>
                  <a:pt x="0" y="668714"/>
                </a:cubicBezTo>
                <a:lnTo>
                  <a:pt x="0" y="13374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90029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6" name="CustomShape 10"/>
          <p:cNvSpPr/>
          <p:nvPr/>
        </p:nvSpPr>
        <p:spPr>
          <a:xfrm>
            <a:off x="89640" y="3769920"/>
            <a:ext cx="1584000" cy="1257480"/>
          </a:xfrm>
          <a:custGeom>
            <a:avLst/>
            <a:gdLst/>
            <a:ahLst/>
            <a:cxnLst/>
            <a:rect l="l" t="t" r="r" b="b"/>
            <a:pathLst>
              <a:path w="1473048" h="802460">
                <a:moveTo>
                  <a:pt x="0" y="133746"/>
                </a:moveTo>
                <a:cubicBezTo>
                  <a:pt x="0" y="59880"/>
                  <a:pt x="59880" y="0"/>
                  <a:pt x="133746" y="0"/>
                </a:cubicBezTo>
                <a:lnTo>
                  <a:pt x="1339302" y="0"/>
                </a:lnTo>
                <a:cubicBezTo>
                  <a:pt x="1413168" y="0"/>
                  <a:pt x="1473048" y="59880"/>
                  <a:pt x="1473048" y="133746"/>
                </a:cubicBezTo>
                <a:lnTo>
                  <a:pt x="1473048" y="668714"/>
                </a:lnTo>
                <a:cubicBezTo>
                  <a:pt x="1473048" y="742580"/>
                  <a:pt x="1413168" y="802460"/>
                  <a:pt x="1339302" y="802460"/>
                </a:cubicBezTo>
                <a:lnTo>
                  <a:pt x="133746" y="802460"/>
                </a:lnTo>
                <a:cubicBezTo>
                  <a:pt x="59880" y="802460"/>
                  <a:pt x="0" y="742580"/>
                  <a:pt x="0" y="668714"/>
                </a:cubicBezTo>
                <a:lnTo>
                  <a:pt x="0" y="13374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90029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7" name="CustomShape 11"/>
          <p:cNvSpPr/>
          <p:nvPr/>
        </p:nvSpPr>
        <p:spPr>
          <a:xfrm>
            <a:off x="1740600" y="1067400"/>
            <a:ext cx="7272360" cy="1223640"/>
          </a:xfrm>
          <a:custGeom>
            <a:avLst/>
            <a:gdLst/>
            <a:ahLst/>
            <a:cxnLst/>
            <a:rect l="l" t="t" r="r" b="b"/>
            <a:pathLst>
              <a:path w="1473048" h="802460">
                <a:moveTo>
                  <a:pt x="0" y="133746"/>
                </a:moveTo>
                <a:cubicBezTo>
                  <a:pt x="0" y="59880"/>
                  <a:pt x="59880" y="0"/>
                  <a:pt x="133746" y="0"/>
                </a:cubicBezTo>
                <a:lnTo>
                  <a:pt x="1339302" y="0"/>
                </a:lnTo>
                <a:cubicBezTo>
                  <a:pt x="1413168" y="0"/>
                  <a:pt x="1473048" y="59880"/>
                  <a:pt x="1473048" y="133746"/>
                </a:cubicBezTo>
                <a:lnTo>
                  <a:pt x="1473048" y="668714"/>
                </a:lnTo>
                <a:cubicBezTo>
                  <a:pt x="1473048" y="742580"/>
                  <a:pt x="1413168" y="802460"/>
                  <a:pt x="1339302" y="802460"/>
                </a:cubicBezTo>
                <a:lnTo>
                  <a:pt x="133746" y="802460"/>
                </a:lnTo>
                <a:cubicBezTo>
                  <a:pt x="59880" y="802460"/>
                  <a:pt x="0" y="742580"/>
                  <a:pt x="0" y="668714"/>
                </a:cubicBezTo>
                <a:lnTo>
                  <a:pt x="0" y="133746"/>
                </a:lnTo>
                <a:close/>
              </a:path>
            </a:pathLst>
          </a:custGeom>
          <a:solidFill>
            <a:srgbClr val="EECFCE"/>
          </a:solidFill>
          <a:ln>
            <a:solidFill>
              <a:srgbClr val="EECFCE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8" name="CustomShape 12"/>
          <p:cNvSpPr/>
          <p:nvPr/>
        </p:nvSpPr>
        <p:spPr>
          <a:xfrm>
            <a:off x="1833120" y="1283400"/>
            <a:ext cx="7128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Głównym celem jest określenie czynników sekrecyjnych, metabolicznych i molekularnych, w tym epigenetycznych, zaangażowanych w </a:t>
            </a:r>
            <a:r>
              <a:rPr lang="pl-PL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patogenezę i progresję MGUS do SMM i następnie do MM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13"/>
          <p:cNvSpPr/>
          <p:nvPr/>
        </p:nvSpPr>
        <p:spPr>
          <a:xfrm>
            <a:off x="396720" y="1283400"/>
            <a:ext cx="935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r>
            <a:endParaRPr lang="pl-PL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14"/>
          <p:cNvSpPr/>
          <p:nvPr/>
        </p:nvSpPr>
        <p:spPr>
          <a:xfrm>
            <a:off x="1761120" y="2435400"/>
            <a:ext cx="7272360" cy="1223640"/>
          </a:xfrm>
          <a:custGeom>
            <a:avLst/>
            <a:gdLst/>
            <a:ahLst/>
            <a:cxnLst/>
            <a:rect l="l" t="t" r="r" b="b"/>
            <a:pathLst>
              <a:path w="1473048" h="802460">
                <a:moveTo>
                  <a:pt x="0" y="133746"/>
                </a:moveTo>
                <a:cubicBezTo>
                  <a:pt x="0" y="59880"/>
                  <a:pt x="59880" y="0"/>
                  <a:pt x="133746" y="0"/>
                </a:cubicBezTo>
                <a:lnTo>
                  <a:pt x="1339302" y="0"/>
                </a:lnTo>
                <a:cubicBezTo>
                  <a:pt x="1413168" y="0"/>
                  <a:pt x="1473048" y="59880"/>
                  <a:pt x="1473048" y="133746"/>
                </a:cubicBezTo>
                <a:lnTo>
                  <a:pt x="1473048" y="668714"/>
                </a:lnTo>
                <a:cubicBezTo>
                  <a:pt x="1473048" y="742580"/>
                  <a:pt x="1413168" y="802460"/>
                  <a:pt x="1339302" y="802460"/>
                </a:cubicBezTo>
                <a:lnTo>
                  <a:pt x="133746" y="802460"/>
                </a:lnTo>
                <a:cubicBezTo>
                  <a:pt x="59880" y="802460"/>
                  <a:pt x="0" y="742580"/>
                  <a:pt x="0" y="668714"/>
                </a:cubicBezTo>
                <a:lnTo>
                  <a:pt x="0" y="133746"/>
                </a:lnTo>
                <a:close/>
              </a:path>
            </a:pathLst>
          </a:custGeom>
          <a:solidFill>
            <a:srgbClr val="EECFCE"/>
          </a:solidFill>
          <a:ln>
            <a:solidFill>
              <a:srgbClr val="EECFCE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1" name="CustomShape 15"/>
          <p:cNvSpPr/>
          <p:nvPr/>
        </p:nvSpPr>
        <p:spPr>
          <a:xfrm>
            <a:off x="2008080" y="2467440"/>
            <a:ext cx="68612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Globalna analiza ekspresji </a:t>
            </a: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genów, profilu cząsteczek miRNA, metylacji DNA i badań z zakresu proteomiki i metabolomiki w komórkach nowotworowych w szpiku kostnym oraz dodatkowo w krążących we krwi komórkach MM i „krążących” miRNA (tzw. „płynna biopsja”)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16"/>
          <p:cNvSpPr/>
          <p:nvPr/>
        </p:nvSpPr>
        <p:spPr>
          <a:xfrm>
            <a:off x="1761120" y="3786840"/>
            <a:ext cx="7272360" cy="1223640"/>
          </a:xfrm>
          <a:custGeom>
            <a:avLst/>
            <a:gdLst/>
            <a:ahLst/>
            <a:cxnLst/>
            <a:rect l="l" t="t" r="r" b="b"/>
            <a:pathLst>
              <a:path w="1473048" h="802460">
                <a:moveTo>
                  <a:pt x="0" y="133746"/>
                </a:moveTo>
                <a:cubicBezTo>
                  <a:pt x="0" y="59880"/>
                  <a:pt x="59880" y="0"/>
                  <a:pt x="133746" y="0"/>
                </a:cubicBezTo>
                <a:lnTo>
                  <a:pt x="1339302" y="0"/>
                </a:lnTo>
                <a:cubicBezTo>
                  <a:pt x="1413168" y="0"/>
                  <a:pt x="1473048" y="59880"/>
                  <a:pt x="1473048" y="133746"/>
                </a:cubicBezTo>
                <a:lnTo>
                  <a:pt x="1473048" y="668714"/>
                </a:lnTo>
                <a:cubicBezTo>
                  <a:pt x="1473048" y="742580"/>
                  <a:pt x="1413168" y="802460"/>
                  <a:pt x="1339302" y="802460"/>
                </a:cubicBezTo>
                <a:lnTo>
                  <a:pt x="133746" y="802460"/>
                </a:lnTo>
                <a:cubicBezTo>
                  <a:pt x="59880" y="802460"/>
                  <a:pt x="0" y="742580"/>
                  <a:pt x="0" y="668714"/>
                </a:cubicBezTo>
                <a:lnTo>
                  <a:pt x="0" y="133746"/>
                </a:lnTo>
                <a:close/>
              </a:path>
            </a:pathLst>
          </a:custGeom>
          <a:solidFill>
            <a:srgbClr val="EECFCE"/>
          </a:solidFill>
          <a:ln>
            <a:solidFill>
              <a:srgbClr val="EECFCE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3" name="CustomShape 17"/>
          <p:cNvSpPr/>
          <p:nvPr/>
        </p:nvSpPr>
        <p:spPr>
          <a:xfrm>
            <a:off x="413640" y="2692800"/>
            <a:ext cx="935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  <a:endParaRPr lang="pl-PL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18"/>
          <p:cNvSpPr/>
          <p:nvPr/>
        </p:nvSpPr>
        <p:spPr>
          <a:xfrm>
            <a:off x="1998000" y="3827520"/>
            <a:ext cx="68544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 analizie bioinformatycznej i statystycznej różnic pomiędzy tymi jednostkami chorobowymi w skali globalnej nastąpi </a:t>
            </a:r>
            <a:r>
              <a:rPr lang="pl-PL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wybór markerów </a:t>
            </a: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formie zmian ekspresji RNA, miRNA i szlaków sygnalizacji komórkowej zaangażowanych w </a:t>
            </a:r>
            <a:r>
              <a:rPr lang="pl-PL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patogenezę i progresję MGUS i SMM do MM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19"/>
          <p:cNvSpPr/>
          <p:nvPr/>
        </p:nvSpPr>
        <p:spPr>
          <a:xfrm>
            <a:off x="413640" y="4075920"/>
            <a:ext cx="935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endParaRPr lang="pl-PL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4680"/>
            <a:ext cx="9143640" cy="711720"/>
          </a:xfrm>
          <a:prstGeom prst="rect">
            <a:avLst/>
          </a:prstGeom>
          <a:solidFill>
            <a:srgbClr val="990029"/>
          </a:solidFill>
          <a:ln>
            <a:solidFill>
              <a:srgbClr val="9900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3924000" y="189720"/>
            <a:ext cx="2050560" cy="453600"/>
          </a:xfrm>
          <a:prstGeom prst="rightArrow">
            <a:avLst>
              <a:gd name="adj1" fmla="val 72244"/>
              <a:gd name="adj2" fmla="val 33974"/>
            </a:avLst>
          </a:prstGeom>
          <a:solidFill>
            <a:srgbClr val="830F03"/>
          </a:solidFill>
          <a:ln w="28440">
            <a:solidFill>
              <a:schemeClr val="bg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38" name="CustomShape 3"/>
          <p:cNvSpPr/>
          <p:nvPr/>
        </p:nvSpPr>
        <p:spPr>
          <a:xfrm>
            <a:off x="237240" y="247320"/>
            <a:ext cx="1800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Wprowadzenie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2544120" y="247320"/>
            <a:ext cx="5529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Cele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4029480" y="247320"/>
            <a:ext cx="17600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Materiał i Metody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6"/>
          <p:cNvSpPr/>
          <p:nvPr/>
        </p:nvSpPr>
        <p:spPr>
          <a:xfrm>
            <a:off x="6226200" y="247320"/>
            <a:ext cx="7909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Wyniki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7"/>
          <p:cNvSpPr/>
          <p:nvPr/>
        </p:nvSpPr>
        <p:spPr>
          <a:xfrm>
            <a:off x="7673400" y="232200"/>
            <a:ext cx="8715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Wnioski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8"/>
          <p:cNvSpPr/>
          <p:nvPr/>
        </p:nvSpPr>
        <p:spPr>
          <a:xfrm>
            <a:off x="1330560" y="1056600"/>
            <a:ext cx="1706400" cy="791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9"/>
          <p:cNvSpPr/>
          <p:nvPr/>
        </p:nvSpPr>
        <p:spPr>
          <a:xfrm>
            <a:off x="1432440" y="1206360"/>
            <a:ext cx="1439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Pacjenci z MM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N=70 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10"/>
          <p:cNvSpPr/>
          <p:nvPr/>
        </p:nvSpPr>
        <p:spPr>
          <a:xfrm>
            <a:off x="5277240" y="4392360"/>
            <a:ext cx="360" cy="43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11"/>
          <p:cNvSpPr/>
          <p:nvPr/>
        </p:nvSpPr>
        <p:spPr>
          <a:xfrm>
            <a:off x="4500000" y="2932200"/>
            <a:ext cx="360" cy="43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Line 12"/>
          <p:cNvSpPr/>
          <p:nvPr/>
        </p:nvSpPr>
        <p:spPr>
          <a:xfrm>
            <a:off x="1425240" y="2931840"/>
            <a:ext cx="6264000" cy="9720"/>
          </a:xfrm>
          <a:prstGeom prst="line">
            <a:avLst/>
          </a:prstGeom>
          <a:ln w="19080">
            <a:solidFill>
              <a:srgbClr val="830F0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13"/>
          <p:cNvSpPr/>
          <p:nvPr/>
        </p:nvSpPr>
        <p:spPr>
          <a:xfrm>
            <a:off x="1450800" y="2390040"/>
            <a:ext cx="68047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Zebranie materiału biologicznego i danych klinicznych od wszystkich zrekrutowanych uczestników badania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14"/>
          <p:cNvSpPr/>
          <p:nvPr/>
        </p:nvSpPr>
        <p:spPr>
          <a:xfrm>
            <a:off x="3712320" y="3436200"/>
            <a:ext cx="1706400" cy="791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15"/>
          <p:cNvSpPr/>
          <p:nvPr/>
        </p:nvSpPr>
        <p:spPr>
          <a:xfrm>
            <a:off x="3704040" y="3437280"/>
            <a:ext cx="170640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Izolacja białek i polipeptydów komórkowych i  sekrecyjnych</a:t>
            </a:r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16"/>
          <p:cNvSpPr/>
          <p:nvPr/>
        </p:nvSpPr>
        <p:spPr>
          <a:xfrm>
            <a:off x="3837240" y="4372200"/>
            <a:ext cx="360" cy="43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17"/>
          <p:cNvSpPr/>
          <p:nvPr/>
        </p:nvSpPr>
        <p:spPr>
          <a:xfrm>
            <a:off x="3132000" y="4948200"/>
            <a:ext cx="1389600" cy="575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18"/>
          <p:cNvSpPr/>
          <p:nvPr/>
        </p:nvSpPr>
        <p:spPr>
          <a:xfrm>
            <a:off x="4616640" y="4955760"/>
            <a:ext cx="1389600" cy="575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19"/>
          <p:cNvSpPr/>
          <p:nvPr/>
        </p:nvSpPr>
        <p:spPr>
          <a:xfrm>
            <a:off x="3216240" y="4944960"/>
            <a:ext cx="12412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Badania z zakresu proteomiki </a:t>
            </a:r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0"/>
          <p:cNvSpPr/>
          <p:nvPr/>
        </p:nvSpPr>
        <p:spPr>
          <a:xfrm>
            <a:off x="4685400" y="4948200"/>
            <a:ext cx="12610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Badania z zakresu metabolomiki </a:t>
            </a:r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1"/>
          <p:cNvSpPr/>
          <p:nvPr/>
        </p:nvSpPr>
        <p:spPr>
          <a:xfrm>
            <a:off x="3164040" y="1056600"/>
            <a:ext cx="1706400" cy="791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22"/>
          <p:cNvSpPr/>
          <p:nvPr/>
        </p:nvSpPr>
        <p:spPr>
          <a:xfrm>
            <a:off x="3265560" y="1235160"/>
            <a:ext cx="14922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Pacjenci z MGUS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N=70 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3"/>
          <p:cNvSpPr/>
          <p:nvPr/>
        </p:nvSpPr>
        <p:spPr>
          <a:xfrm>
            <a:off x="4997520" y="1058760"/>
            <a:ext cx="1706400" cy="791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24"/>
          <p:cNvSpPr/>
          <p:nvPr/>
        </p:nvSpPr>
        <p:spPr>
          <a:xfrm>
            <a:off x="5081760" y="1226520"/>
            <a:ext cx="1439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Pacjenci z SMM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N=70 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5"/>
          <p:cNvSpPr/>
          <p:nvPr/>
        </p:nvSpPr>
        <p:spPr>
          <a:xfrm>
            <a:off x="6805080" y="1041840"/>
            <a:ext cx="1706400" cy="791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26"/>
          <p:cNvSpPr/>
          <p:nvPr/>
        </p:nvSpPr>
        <p:spPr>
          <a:xfrm>
            <a:off x="6938280" y="1068480"/>
            <a:ext cx="14396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Zdrowi Ochotnicy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N=50 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7"/>
          <p:cNvSpPr/>
          <p:nvPr/>
        </p:nvSpPr>
        <p:spPr>
          <a:xfrm>
            <a:off x="-145440" y="1211400"/>
            <a:ext cx="1466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GRUPY 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BADAWCZE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8"/>
          <p:cNvSpPr/>
          <p:nvPr/>
        </p:nvSpPr>
        <p:spPr>
          <a:xfrm>
            <a:off x="3986640" y="2075400"/>
            <a:ext cx="1080" cy="34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Line 29"/>
          <p:cNvSpPr/>
          <p:nvPr/>
        </p:nvSpPr>
        <p:spPr>
          <a:xfrm>
            <a:off x="1977120" y="2075400"/>
            <a:ext cx="5835240" cy="360"/>
          </a:xfrm>
          <a:prstGeom prst="line">
            <a:avLst/>
          </a:prstGeom>
          <a:ln w="19080">
            <a:solidFill>
              <a:srgbClr val="830F0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30"/>
          <p:cNvSpPr/>
          <p:nvPr/>
        </p:nvSpPr>
        <p:spPr>
          <a:xfrm>
            <a:off x="1977120" y="2065320"/>
            <a:ext cx="1080" cy="34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31"/>
          <p:cNvSpPr/>
          <p:nvPr/>
        </p:nvSpPr>
        <p:spPr>
          <a:xfrm>
            <a:off x="5899320" y="2085840"/>
            <a:ext cx="1080" cy="34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32"/>
          <p:cNvSpPr/>
          <p:nvPr/>
        </p:nvSpPr>
        <p:spPr>
          <a:xfrm>
            <a:off x="7812360" y="2065320"/>
            <a:ext cx="1080" cy="34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33"/>
          <p:cNvSpPr/>
          <p:nvPr/>
        </p:nvSpPr>
        <p:spPr>
          <a:xfrm>
            <a:off x="2180880" y="4396680"/>
            <a:ext cx="360" cy="43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34"/>
          <p:cNvSpPr/>
          <p:nvPr/>
        </p:nvSpPr>
        <p:spPr>
          <a:xfrm>
            <a:off x="615960" y="3440520"/>
            <a:ext cx="1706400" cy="791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35"/>
          <p:cNvSpPr/>
          <p:nvPr/>
        </p:nvSpPr>
        <p:spPr>
          <a:xfrm>
            <a:off x="615960" y="3513240"/>
            <a:ext cx="17064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Izolacja RNA wzbogaconego w cząsteczki miRNA</a:t>
            </a:r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6"/>
          <p:cNvSpPr/>
          <p:nvPr/>
        </p:nvSpPr>
        <p:spPr>
          <a:xfrm>
            <a:off x="740880" y="4376520"/>
            <a:ext cx="360" cy="43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37"/>
          <p:cNvSpPr/>
          <p:nvPr/>
        </p:nvSpPr>
        <p:spPr>
          <a:xfrm>
            <a:off x="35640" y="4952880"/>
            <a:ext cx="1389600" cy="575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38"/>
          <p:cNvSpPr/>
          <p:nvPr/>
        </p:nvSpPr>
        <p:spPr>
          <a:xfrm>
            <a:off x="1520280" y="4960440"/>
            <a:ext cx="1389600" cy="575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39"/>
          <p:cNvSpPr/>
          <p:nvPr/>
        </p:nvSpPr>
        <p:spPr>
          <a:xfrm>
            <a:off x="23040" y="5020920"/>
            <a:ext cx="143964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Macierze genetyczne mRNA oraz miRNA</a:t>
            </a:r>
            <a:endParaRPr lang="pl-PL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40"/>
          <p:cNvSpPr/>
          <p:nvPr/>
        </p:nvSpPr>
        <p:spPr>
          <a:xfrm>
            <a:off x="1526760" y="4976280"/>
            <a:ext cx="1251360" cy="59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Walidacja macierzy metodą qRT-PCR</a:t>
            </a:r>
            <a:endParaRPr lang="pl-PL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41"/>
          <p:cNvSpPr/>
          <p:nvPr/>
        </p:nvSpPr>
        <p:spPr>
          <a:xfrm>
            <a:off x="8373600" y="4395600"/>
            <a:ext cx="360" cy="43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42"/>
          <p:cNvSpPr/>
          <p:nvPr/>
        </p:nvSpPr>
        <p:spPr>
          <a:xfrm>
            <a:off x="6808680" y="3439440"/>
            <a:ext cx="1706400" cy="791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43"/>
          <p:cNvSpPr/>
          <p:nvPr/>
        </p:nvSpPr>
        <p:spPr>
          <a:xfrm>
            <a:off x="6816960" y="3611160"/>
            <a:ext cx="17064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Izolacja DNA z komórek MM, SMM i MGUS</a:t>
            </a:r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44"/>
          <p:cNvSpPr/>
          <p:nvPr/>
        </p:nvSpPr>
        <p:spPr>
          <a:xfrm>
            <a:off x="6933600" y="4375440"/>
            <a:ext cx="360" cy="43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45"/>
          <p:cNvSpPr/>
          <p:nvPr/>
        </p:nvSpPr>
        <p:spPr>
          <a:xfrm>
            <a:off x="6228360" y="4951440"/>
            <a:ext cx="1389600" cy="575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46"/>
          <p:cNvSpPr/>
          <p:nvPr/>
        </p:nvSpPr>
        <p:spPr>
          <a:xfrm>
            <a:off x="7713000" y="4959000"/>
            <a:ext cx="1389600" cy="575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47"/>
          <p:cNvSpPr/>
          <p:nvPr/>
        </p:nvSpPr>
        <p:spPr>
          <a:xfrm>
            <a:off x="6357600" y="5029560"/>
            <a:ext cx="113076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Analiza profilu metylacji DNA </a:t>
            </a:r>
            <a:endParaRPr lang="pl-PL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48"/>
          <p:cNvSpPr/>
          <p:nvPr/>
        </p:nvSpPr>
        <p:spPr>
          <a:xfrm>
            <a:off x="7713000" y="4956120"/>
            <a:ext cx="1482120" cy="59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Ocena aberantnego profilu nowotworowego</a:t>
            </a:r>
            <a:endParaRPr lang="pl-PL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49"/>
          <p:cNvSpPr/>
          <p:nvPr/>
        </p:nvSpPr>
        <p:spPr>
          <a:xfrm>
            <a:off x="1432440" y="2932200"/>
            <a:ext cx="360" cy="43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50"/>
          <p:cNvSpPr/>
          <p:nvPr/>
        </p:nvSpPr>
        <p:spPr>
          <a:xfrm>
            <a:off x="7689240" y="2936160"/>
            <a:ext cx="360" cy="43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0" y="4680"/>
            <a:ext cx="9143640" cy="711720"/>
          </a:xfrm>
          <a:prstGeom prst="rect">
            <a:avLst/>
          </a:prstGeom>
          <a:solidFill>
            <a:srgbClr val="990029"/>
          </a:solidFill>
          <a:ln>
            <a:solidFill>
              <a:srgbClr val="9900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2"/>
          <p:cNvSpPr/>
          <p:nvPr/>
        </p:nvSpPr>
        <p:spPr>
          <a:xfrm>
            <a:off x="5766840" y="174240"/>
            <a:ext cx="1908360" cy="453600"/>
          </a:xfrm>
          <a:prstGeom prst="rightArrow">
            <a:avLst>
              <a:gd name="adj1" fmla="val 72244"/>
              <a:gd name="adj2" fmla="val 33974"/>
            </a:avLst>
          </a:prstGeom>
          <a:solidFill>
            <a:srgbClr val="830F03"/>
          </a:solidFill>
          <a:ln w="28440">
            <a:solidFill>
              <a:schemeClr val="bg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88" name="CustomShape 3"/>
          <p:cNvSpPr/>
          <p:nvPr/>
        </p:nvSpPr>
        <p:spPr>
          <a:xfrm>
            <a:off x="237240" y="247320"/>
            <a:ext cx="1800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Wprowadzenie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2606760" y="226440"/>
            <a:ext cx="5529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Cele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3793320" y="226440"/>
            <a:ext cx="1656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Materiał i Metody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6209640" y="247320"/>
            <a:ext cx="8240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Wyniki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7889400" y="232200"/>
            <a:ext cx="8715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Wnioski</a:t>
            </a:r>
            <a:endParaRPr lang="pl-PL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1330560" y="1056600"/>
            <a:ext cx="1706400" cy="791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9"/>
          <p:cNvSpPr/>
          <p:nvPr/>
        </p:nvSpPr>
        <p:spPr>
          <a:xfrm>
            <a:off x="1432440" y="1206360"/>
            <a:ext cx="1439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Pacjenci z MM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N=45</a:t>
            </a: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10"/>
          <p:cNvSpPr/>
          <p:nvPr/>
        </p:nvSpPr>
        <p:spPr>
          <a:xfrm>
            <a:off x="1450800" y="2390040"/>
            <a:ext cx="68047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Zbieranie materiału biologicznego i danych klinicznych od AKTUALNIE zrekrutowanych uczestników badania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11"/>
          <p:cNvSpPr/>
          <p:nvPr/>
        </p:nvSpPr>
        <p:spPr>
          <a:xfrm>
            <a:off x="3164040" y="1056600"/>
            <a:ext cx="1706400" cy="791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12"/>
          <p:cNvSpPr/>
          <p:nvPr/>
        </p:nvSpPr>
        <p:spPr>
          <a:xfrm>
            <a:off x="3265560" y="1235160"/>
            <a:ext cx="14922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Pacjenci z MGUS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N=35</a:t>
            </a: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13"/>
          <p:cNvSpPr/>
          <p:nvPr/>
        </p:nvSpPr>
        <p:spPr>
          <a:xfrm>
            <a:off x="4997520" y="1058760"/>
            <a:ext cx="1706400" cy="791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14"/>
          <p:cNvSpPr/>
          <p:nvPr/>
        </p:nvSpPr>
        <p:spPr>
          <a:xfrm>
            <a:off x="5081760" y="1226520"/>
            <a:ext cx="1439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Pacjenci z SMM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N=35</a:t>
            </a: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15"/>
          <p:cNvSpPr/>
          <p:nvPr/>
        </p:nvSpPr>
        <p:spPr>
          <a:xfrm>
            <a:off x="6805080" y="1041840"/>
            <a:ext cx="1706400" cy="7916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16"/>
          <p:cNvSpPr/>
          <p:nvPr/>
        </p:nvSpPr>
        <p:spPr>
          <a:xfrm>
            <a:off x="6938280" y="1068480"/>
            <a:ext cx="14396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Zdrowi Ochotnicy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N=50</a:t>
            </a: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17"/>
          <p:cNvSpPr/>
          <p:nvPr/>
        </p:nvSpPr>
        <p:spPr>
          <a:xfrm>
            <a:off x="-199800" y="993600"/>
            <a:ext cx="146664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 REKRUTACJI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GRUP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18"/>
          <p:cNvSpPr/>
          <p:nvPr/>
        </p:nvSpPr>
        <p:spPr>
          <a:xfrm>
            <a:off x="3986640" y="2075400"/>
            <a:ext cx="1080" cy="34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Line 19"/>
          <p:cNvSpPr/>
          <p:nvPr/>
        </p:nvSpPr>
        <p:spPr>
          <a:xfrm>
            <a:off x="1977120" y="2075400"/>
            <a:ext cx="5835240" cy="360"/>
          </a:xfrm>
          <a:prstGeom prst="line">
            <a:avLst/>
          </a:prstGeom>
          <a:ln w="19080">
            <a:solidFill>
              <a:srgbClr val="830F0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0"/>
          <p:cNvSpPr/>
          <p:nvPr/>
        </p:nvSpPr>
        <p:spPr>
          <a:xfrm>
            <a:off x="1977120" y="2065320"/>
            <a:ext cx="1080" cy="34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21"/>
          <p:cNvSpPr/>
          <p:nvPr/>
        </p:nvSpPr>
        <p:spPr>
          <a:xfrm>
            <a:off x="5899320" y="2085840"/>
            <a:ext cx="1080" cy="34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22"/>
          <p:cNvSpPr/>
          <p:nvPr/>
        </p:nvSpPr>
        <p:spPr>
          <a:xfrm>
            <a:off x="7812360" y="2065320"/>
            <a:ext cx="1080" cy="34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830F03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23"/>
          <p:cNvSpPr/>
          <p:nvPr/>
        </p:nvSpPr>
        <p:spPr>
          <a:xfrm>
            <a:off x="331200" y="4648320"/>
            <a:ext cx="802080" cy="739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830F0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24"/>
          <p:cNvSpPr/>
          <p:nvPr/>
        </p:nvSpPr>
        <p:spPr>
          <a:xfrm>
            <a:off x="1256040" y="3711960"/>
            <a:ext cx="6093720" cy="7394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25"/>
          <p:cNvSpPr/>
          <p:nvPr/>
        </p:nvSpPr>
        <p:spPr>
          <a:xfrm>
            <a:off x="1275120" y="4648320"/>
            <a:ext cx="6093720" cy="739440"/>
          </a:xfrm>
          <a:prstGeom prst="roundRect">
            <a:avLst>
              <a:gd name="adj" fmla="val 16667"/>
            </a:avLst>
          </a:prstGeom>
          <a:solidFill>
            <a:srgbClr val="EECFCE"/>
          </a:solidFill>
          <a:ln>
            <a:solidFill>
              <a:srgbClr val="EECFC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26"/>
          <p:cNvSpPr/>
          <p:nvPr/>
        </p:nvSpPr>
        <p:spPr>
          <a:xfrm>
            <a:off x="323640" y="3711960"/>
            <a:ext cx="802080" cy="739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830F0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27"/>
          <p:cNvSpPr/>
          <p:nvPr/>
        </p:nvSpPr>
        <p:spPr>
          <a:xfrm>
            <a:off x="616320" y="3897360"/>
            <a:ext cx="359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8"/>
          <p:cNvSpPr/>
          <p:nvPr/>
        </p:nvSpPr>
        <p:spPr>
          <a:xfrm>
            <a:off x="592920" y="4832280"/>
            <a:ext cx="359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9"/>
          <p:cNvSpPr/>
          <p:nvPr/>
        </p:nvSpPr>
        <p:spPr>
          <a:xfrm>
            <a:off x="1245960" y="3794760"/>
            <a:ext cx="60681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Obecnie ROZPOZNAWANIE wszystkich NPL uległo </a:t>
            </a: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silnej redukcji </a:t>
            </a: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wskutek zmniejszonego „przesiewu” populacji przez lekarzy rodzinnych!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30"/>
          <p:cNvSpPr/>
          <p:nvPr/>
        </p:nvSpPr>
        <p:spPr>
          <a:xfrm>
            <a:off x="1361160" y="4727520"/>
            <a:ext cx="57963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Jednym z największych problemów o istotnym znaczeniu jest teraz </a:t>
            </a: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ograniczony dostęp </a:t>
            </a:r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wstępnej i pogłębionej DIAGNOSTYKI wszystkich NPL! 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31"/>
          <p:cNvSpPr/>
          <p:nvPr/>
        </p:nvSpPr>
        <p:spPr>
          <a:xfrm>
            <a:off x="2525760" y="3118680"/>
            <a:ext cx="4464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PROBLEMY w REKRUTACJI DO GRUP w dobie EPIDEMII COVID-19: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32"/>
          <p:cNvSpPr/>
          <p:nvPr/>
        </p:nvSpPr>
        <p:spPr>
          <a:xfrm>
            <a:off x="7417080" y="3711960"/>
            <a:ext cx="287640" cy="1675440"/>
          </a:xfrm>
          <a:prstGeom prst="rightBrace">
            <a:avLst>
              <a:gd name="adj1" fmla="val 59652"/>
              <a:gd name="adj2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33"/>
          <p:cNvSpPr/>
          <p:nvPr/>
        </p:nvSpPr>
        <p:spPr>
          <a:xfrm>
            <a:off x="7751160" y="3857400"/>
            <a:ext cx="1312920" cy="1368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REDUKCJA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DYNAMIKI REKRUTACJI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GRUP o ok. 40% </a:t>
            </a:r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4"/>
          <p:cNvSpPr/>
          <p:nvPr/>
        </p:nvSpPr>
        <p:spPr>
          <a:xfrm>
            <a:off x="1077840" y="1020600"/>
            <a:ext cx="201960" cy="863640"/>
          </a:xfrm>
          <a:prstGeom prst="leftBrace">
            <a:avLst>
              <a:gd name="adj1" fmla="val 100101"/>
              <a:gd name="adj2" fmla="val 50000"/>
            </a:avLst>
          </a:prstGeom>
          <a:noFill/>
          <a:ln w="19080">
            <a:solidFill>
              <a:srgbClr val="830F0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Obraz 4"/>
          <p:cNvPicPr/>
          <p:nvPr/>
        </p:nvPicPr>
        <p:blipFill>
          <a:blip r:embed="rId2"/>
          <a:stretch/>
        </p:blipFill>
        <p:spPr>
          <a:xfrm>
            <a:off x="0" y="-3960"/>
            <a:ext cx="9143640" cy="5594760"/>
          </a:xfrm>
          <a:prstGeom prst="rect">
            <a:avLst/>
          </a:prstGeom>
          <a:ln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5362920" y="4955760"/>
            <a:ext cx="59043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3200" b="1" strike="noStrike" spc="-1">
                <a:solidFill>
                  <a:srgbClr val="830F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Dziękuję za uwagę</a:t>
            </a: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2123640" y="707400"/>
            <a:ext cx="6828120" cy="43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Pomimo epidemii i transgranicznej kwarantanny nawiązano i utrzymano współpracę z partnerem niemieckim (Centogene) do realizacji analizy proteomicznej zebranego materiału białkowego – tzw. „proteinowej kropli suchej”.</a:t>
            </a:r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Pomimo epidemii wstępne wyniki z Zadania Badawczego do chwili obecnej opisano cyklem 2 artykułów oryginalnych oraz w trakcie opracowania jest 1 artykuł przeglądowy.</a:t>
            </a:r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Łączna wartość współczynnika oddziaływania (Impact Factor) dla cyklu opublikowanych już prac wynosi 3,728 oraz 110 punktów Ministerstwa Nauki i Szkolnictwa Wyższego.</a:t>
            </a:r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633</Words>
  <Application>Microsoft Office PowerPoint</Application>
  <PresentationFormat>Niestandardowy</PresentationFormat>
  <Paragraphs>113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Karolina Łuczkowska</dc:creator>
  <dc:description/>
  <cp:lastModifiedBy>Marta Kamińska</cp:lastModifiedBy>
  <cp:revision>352</cp:revision>
  <dcterms:created xsi:type="dcterms:W3CDTF">2020-10-05T09:08:28Z</dcterms:created>
  <dcterms:modified xsi:type="dcterms:W3CDTF">2021-06-07T10:44:49Z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Niestandardowy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