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3"/>
  </p:notesMasterIdLst>
  <p:handoutMasterIdLst>
    <p:handoutMasterId r:id="rId14"/>
  </p:handoutMasterIdLst>
  <p:sldIdLst>
    <p:sldId id="265" r:id="rId2"/>
    <p:sldId id="267" r:id="rId3"/>
    <p:sldId id="295" r:id="rId4"/>
    <p:sldId id="300" r:id="rId5"/>
    <p:sldId id="298" r:id="rId6"/>
    <p:sldId id="299" r:id="rId7"/>
    <p:sldId id="332" r:id="rId8"/>
    <p:sldId id="297" r:id="rId9"/>
    <p:sldId id="301" r:id="rId10"/>
    <p:sldId id="333" r:id="rId11"/>
    <p:sldId id="334" r:id="rId12"/>
  </p:sldIdLst>
  <p:sldSz cx="9144000" cy="6858000" type="screen4x3"/>
  <p:notesSz cx="6794500" cy="99314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a Kamińsk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26" autoAdjust="0"/>
    <p:restoredTop sz="96395" autoAdjust="0"/>
  </p:normalViewPr>
  <p:slideViewPr>
    <p:cSldViewPr>
      <p:cViewPr varScale="1">
        <p:scale>
          <a:sx n="115" d="100"/>
          <a:sy n="115" d="100"/>
        </p:scale>
        <p:origin x="148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16447D6-9286-4688-A74D-5B66FBF8F548}" type="datetimeFigureOut">
              <a:rPr lang="pl-PL" altLang="pl-PL"/>
              <a:pPr>
                <a:defRPr/>
              </a:pPr>
              <a:t>2021.06.07</a:t>
            </a:fld>
            <a:endParaRPr lang="pl-PL" altLang="pl-PL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903FB60-2793-415C-8036-201E5EEAD3E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3F2F5E9-2C22-48FB-BA4A-FFCA16D37670}" type="datetimeFigureOut">
              <a:rPr lang="pl-PL" altLang="pl-PL"/>
              <a:pPr>
                <a:defRPr/>
              </a:pPr>
              <a:t>2021.06.07</a:t>
            </a:fld>
            <a:endParaRPr lang="pl-PL" altLang="pl-PL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AC1F298-8887-47C6-A5C1-82A3398C346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0D0BE-1590-44F4-93C5-94F2DE392A32}" type="datetime1">
              <a:rPr lang="pl-PL" smtClean="0"/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6AA92-0ECC-4014-BFDD-5924E12A32C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3859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3372B-08A3-4AB1-869A-E23B49CCAE4A}" type="datetime1">
              <a:rPr lang="pl-PL" smtClean="0"/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E902A-01ED-4DE9-8653-7C58E7B15AC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3643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F23B3-2A67-41FD-AB7A-669716EF6BE2}" type="datetime1">
              <a:rPr lang="pl-PL" smtClean="0"/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C29A4-185D-4D86-AC24-F9CD92D6931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94563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350D3-3C9A-45E6-9E1A-3D93218B66DD}" type="datetime1">
              <a:rPr lang="pl-PL" smtClean="0"/>
              <a:t>2021.06.07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F1A3B-5804-4ED3-B179-605873C9FA1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1823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37977-8AD3-4479-A3E8-AED07E1C18E4}" type="datetime1">
              <a:rPr lang="pl-PL" smtClean="0"/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7B580-E8DE-4736-9B6F-96AD9906D84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2381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1475-D8B0-4C26-89D8-9DD6641018C5}" type="datetime1">
              <a:rPr lang="pl-PL" smtClean="0"/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8E710-604D-40B1-A672-C1DC274760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4915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B88D4-BF61-4E18-9DCF-D5C0233090A5}" type="datetime1">
              <a:rPr lang="pl-PL" smtClean="0"/>
              <a:t>2021.06.07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F41EB-DCF5-4287-B058-690A48F9A72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549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A5AE3-B9D5-463F-9F54-15C7148345FA}" type="datetime1">
              <a:rPr lang="pl-PL" smtClean="0"/>
              <a:t>2021.06.07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3A0A6-9F9C-48AE-8BF5-EAFE074A587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6028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E0E1E-C517-45FE-9B10-B82377E5D370}" type="datetime1">
              <a:rPr lang="pl-PL" smtClean="0"/>
              <a:t>2021.06.07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53F12-EEA7-4A86-A424-2136E0EE3B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9793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64B86-D78E-4875-9949-82091879FC6C}" type="datetime1">
              <a:rPr lang="pl-PL" smtClean="0"/>
              <a:t>2021.06.07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2E404-791E-417F-B6FA-AAA21AA898E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9168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E89CF-7C34-412A-BE0A-25474E4980A7}" type="datetime1">
              <a:rPr lang="pl-PL" smtClean="0"/>
              <a:t>2021.06.07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E4868-664B-431F-87F0-B9C44B95816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8067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7FBCB-5D32-42DC-85DE-6B3C6DFC9397}" type="datetime1">
              <a:rPr lang="pl-PL" smtClean="0"/>
              <a:t>2021.06.07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86BF3-8C74-402E-9E9F-0515CD1ECCE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0503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073DE1-3224-4688-ACBA-A263DAA6073B}" type="datetime1">
              <a:rPr lang="pl-PL" smtClean="0"/>
              <a:t>2021.06.07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fld id="{751D4D89-A384-4A04-88A0-F5E34484ECE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899592" y="2349501"/>
            <a:ext cx="8027987" cy="1439540"/>
          </a:xfrm>
        </p:spPr>
        <p:txBody>
          <a:bodyPr/>
          <a:lstStyle/>
          <a:p>
            <a:pPr marL="0" indent="0" algn="ctr" eaLnBrk="1" hangingPunct="1"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pl-PL" altLang="pl-PL" sz="2800" b="1" dirty="0"/>
              <a:t>Określenie wpływu modyfikujących czynników genetycznych i środowiskowych na ryzyko zachorowania i przeżycia pacjentów z nowotworami.</a:t>
            </a:r>
          </a:p>
          <a:p>
            <a:pPr marL="0" indent="0" algn="ctr" eaLnBrk="1" hangingPunct="1">
              <a:spcBef>
                <a:spcPts val="1800"/>
              </a:spcBef>
              <a:buFont typeface="Arial" panose="020B0604020202020204" pitchFamily="34" charset="0"/>
              <a:buNone/>
            </a:pPr>
            <a:r>
              <a:rPr lang="pl-PL" altLang="pl-PL" sz="2800" b="1" dirty="0"/>
              <a:t>Nowoczesna diagnostyka genetycznej predyspozycji do chorób oraz ich skutecznego leczenia.</a:t>
            </a:r>
            <a:endParaRPr lang="pl-PL" altLang="pl-PL" sz="18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F2821068-DE12-410A-8718-11820B059E92}"/>
              </a:ext>
            </a:extLst>
          </p:cNvPr>
          <p:cNvSpPr txBox="1"/>
          <p:nvPr/>
        </p:nvSpPr>
        <p:spPr>
          <a:xfrm>
            <a:off x="971600" y="2112526"/>
            <a:ext cx="7992888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2000" dirty="0"/>
              <a:t>Stworzenie unikatowego testu genetycznego dla populacji polskiej, który umożliwi wykrywanie wszystkich znanych mutacji występujących w populacji polskiej, związanych ze zwiększoną predyspozycją do zachorowania na nowotwory oraz inne choroby nienowotworowe uwarunkowane genetycznie. Powyższy test pozwoli na szybką i skuteczną identyfikację osób z grup ryzyka zachorowania w celu zapobiegania, wczesnego wykrywania i skutecznego leczenia.</a:t>
            </a:r>
          </a:p>
          <a:p>
            <a:pPr marL="285750" lvl="0" indent="-285750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pl-PL" sz="2000" dirty="0"/>
              <a:t>Stworzenie testu opartego o analizę zmian genetycznych oraz ocenę ekspresji wybranych białek w guzie, w celu określania optymalnej chemioterapii w leczeniu pacjentek z rakiem piersi.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529617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69BD56-1157-40EA-BB65-F06C89A3A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752" y="1196752"/>
            <a:ext cx="5205264" cy="1143000"/>
          </a:xfrm>
        </p:spPr>
        <p:txBody>
          <a:bodyPr/>
          <a:lstStyle/>
          <a:p>
            <a:r>
              <a:rPr lang="pl-PL" b="1" dirty="0"/>
              <a:t>Wyniki?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0E712D-6A2D-411E-96E3-6A4052C47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48" y="3043012"/>
            <a:ext cx="7283152" cy="2697163"/>
          </a:xfrm>
        </p:spPr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00961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1700808"/>
            <a:ext cx="7570787" cy="442535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</a:t>
            </a:r>
            <a:r>
              <a:rPr lang="pl-PL" altLang="pl-PL" sz="1600" i="1" dirty="0"/>
              <a:t> 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0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BF1A83B6-9EFA-41F2-8567-B02B783E5027}"/>
              </a:ext>
            </a:extLst>
          </p:cNvPr>
          <p:cNvSpPr txBox="1"/>
          <p:nvPr/>
        </p:nvSpPr>
        <p:spPr>
          <a:xfrm>
            <a:off x="2267744" y="1124744"/>
            <a:ext cx="48245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400" b="1" dirty="0">
                <a:latin typeface="+mj-lt"/>
              </a:rPr>
              <a:t>Nowotwory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40B7570-AFB4-43F3-A8AE-7930FCDF6907}"/>
              </a:ext>
            </a:extLst>
          </p:cNvPr>
          <p:cNvSpPr txBox="1"/>
          <p:nvPr/>
        </p:nvSpPr>
        <p:spPr>
          <a:xfrm>
            <a:off x="1115616" y="2264673"/>
            <a:ext cx="78488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dirty="0">
                <a:latin typeface="+mn-lt"/>
              </a:rPr>
              <a:t>W Polsce, podobnie jak na świecie, obserwuje się ciągły wzrost </a:t>
            </a:r>
            <a:r>
              <a:rPr lang="pl-PL" sz="2800" dirty="0" err="1">
                <a:latin typeface="+mn-lt"/>
              </a:rPr>
              <a:t>zachorowań</a:t>
            </a:r>
            <a:r>
              <a:rPr lang="pl-PL" sz="2800" dirty="0">
                <a:latin typeface="+mn-lt"/>
              </a:rPr>
              <a:t> na nowotwory. </a:t>
            </a:r>
            <a:br>
              <a:rPr lang="pl-PL" sz="2800" dirty="0">
                <a:latin typeface="+mn-lt"/>
              </a:rPr>
            </a:br>
            <a:endParaRPr lang="pl-PL" sz="2800" dirty="0">
              <a:latin typeface="+mn-lt"/>
            </a:endParaRPr>
          </a:p>
          <a:p>
            <a:r>
              <a:rPr lang="pl-PL" sz="2800" dirty="0">
                <a:latin typeface="+mn-lt"/>
              </a:rPr>
              <a:t>Istotną częścią skutecznego zapobiegania, a w przypadku już chorych, efektywnego leczenia jest identyfikacja czynników, które mogą przyczyniać się do zachorowania. </a:t>
            </a:r>
          </a:p>
        </p:txBody>
      </p:sp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F379E99-A2B2-4D14-8679-D910AE056A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552" y="908719"/>
            <a:ext cx="8229600" cy="871619"/>
          </a:xfrm>
        </p:spPr>
        <p:txBody>
          <a:bodyPr/>
          <a:lstStyle/>
          <a:p>
            <a:pPr eaLnBrk="1" hangingPunct="1"/>
            <a:r>
              <a:rPr lang="pl-PL" altLang="en-US" b="1" dirty="0">
                <a:effectLst/>
              </a:rPr>
              <a:t>Nowotwory w Polsce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A28BF42-2C30-4ACA-9390-3BB72B24D9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91680" y="2060848"/>
            <a:ext cx="6995120" cy="4530725"/>
          </a:xfrm>
        </p:spPr>
        <p:txBody>
          <a:bodyPr/>
          <a:lstStyle/>
          <a:p>
            <a:pPr eaLnBrk="1" hangingPunct="1">
              <a:spcBef>
                <a:spcPct val="40000"/>
              </a:spcBef>
              <a:tabLst>
                <a:tab pos="7988300" algn="l"/>
              </a:tabLst>
            </a:pPr>
            <a:r>
              <a:rPr lang="pl-PL" altLang="en-US" dirty="0">
                <a:effectLst/>
              </a:rPr>
              <a:t>167 446 </a:t>
            </a:r>
            <a:r>
              <a:rPr lang="pl-PL" altLang="en-US" dirty="0" err="1">
                <a:effectLst/>
              </a:rPr>
              <a:t>zachorowań</a:t>
            </a:r>
            <a:r>
              <a:rPr lang="pl-PL" altLang="en-US" dirty="0">
                <a:effectLst/>
              </a:rPr>
              <a:t> w 2018</a:t>
            </a:r>
          </a:p>
          <a:p>
            <a:pPr eaLnBrk="1" hangingPunct="1">
              <a:lnSpc>
                <a:spcPct val="65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7988300" algn="l"/>
              </a:tabLst>
            </a:pPr>
            <a:r>
              <a:rPr lang="pl-PL" altLang="en-US" sz="2400" dirty="0">
                <a:effectLst/>
              </a:rPr>
              <a:t>         (</a:t>
            </a:r>
            <a:r>
              <a:rPr lang="pl-PL" altLang="en-US" sz="2000" dirty="0">
                <a:effectLst/>
              </a:rPr>
              <a:t>wg. Krajowego Rejestru Nowotworów)</a:t>
            </a:r>
          </a:p>
          <a:p>
            <a:pPr marL="901700" lvl="1" indent="-379413" eaLnBrk="1" hangingPunct="1">
              <a:tabLst>
                <a:tab pos="7988300" algn="l"/>
              </a:tabLst>
            </a:pPr>
            <a:r>
              <a:rPr lang="pl-PL" altLang="en-US" dirty="0">
                <a:effectLst/>
              </a:rPr>
              <a:t>83 570 mężczyźni</a:t>
            </a:r>
          </a:p>
          <a:p>
            <a:pPr marL="901700" lvl="1" indent="-379413" eaLnBrk="1" hangingPunct="1">
              <a:spcBef>
                <a:spcPct val="10000"/>
              </a:spcBef>
              <a:tabLst>
                <a:tab pos="7988300" algn="l"/>
              </a:tabLst>
            </a:pPr>
            <a:r>
              <a:rPr lang="pl-PL" altLang="en-US" dirty="0">
                <a:effectLst/>
              </a:rPr>
              <a:t>83 876 kobiety</a:t>
            </a:r>
          </a:p>
          <a:p>
            <a:pPr eaLnBrk="1" hangingPunct="1">
              <a:spcBef>
                <a:spcPct val="40000"/>
              </a:spcBef>
              <a:tabLst>
                <a:tab pos="7988300" algn="l"/>
              </a:tabLst>
            </a:pPr>
            <a:r>
              <a:rPr lang="pl-PL" altLang="en-US" dirty="0">
                <a:effectLst/>
              </a:rPr>
              <a:t>101 391 zgonów</a:t>
            </a:r>
          </a:p>
          <a:p>
            <a:pPr eaLnBrk="1" hangingPunct="1">
              <a:spcBef>
                <a:spcPct val="40000"/>
              </a:spcBef>
              <a:tabLst>
                <a:tab pos="7988300" algn="l"/>
              </a:tabLst>
            </a:pPr>
            <a:r>
              <a:rPr lang="pl-PL" altLang="en-US" dirty="0">
                <a:effectLst/>
              </a:rPr>
              <a:t>prognoza na najbliższe lata</a:t>
            </a:r>
          </a:p>
          <a:p>
            <a:pPr marL="901700" lvl="1" indent="-379413" eaLnBrk="1" hangingPunct="1">
              <a:spcBef>
                <a:spcPct val="15000"/>
              </a:spcBef>
              <a:tabLst>
                <a:tab pos="7988300" algn="l"/>
              </a:tabLst>
            </a:pPr>
            <a:r>
              <a:rPr lang="pl-PL" altLang="en-US" dirty="0">
                <a:effectLst/>
              </a:rPr>
              <a:t>180 000 </a:t>
            </a:r>
            <a:r>
              <a:rPr lang="pl-PL" altLang="en-US" dirty="0" err="1">
                <a:effectLst/>
              </a:rPr>
              <a:t>zachorowań</a:t>
            </a:r>
            <a:endParaRPr lang="pl-PL" altLang="en-US" dirty="0">
              <a:effectLst/>
            </a:endParaRPr>
          </a:p>
          <a:p>
            <a:pPr marL="901700" lvl="1" indent="-379413" eaLnBrk="1" hangingPunct="1">
              <a:spcBef>
                <a:spcPct val="15000"/>
              </a:spcBef>
              <a:tabLst>
                <a:tab pos="7988300" algn="l"/>
              </a:tabLst>
            </a:pPr>
            <a:r>
              <a:rPr lang="pl-PL" altLang="en-US" dirty="0">
                <a:effectLst/>
              </a:rPr>
              <a:t>120 000 zgonów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3F8C7E58-F116-4953-A21E-E8918C6024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488" y="1772816"/>
            <a:ext cx="7620000" cy="4989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2389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ACD35DF-F437-46C2-A084-B7B3424278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620" y="836712"/>
            <a:ext cx="7007820" cy="1143000"/>
          </a:xfrm>
        </p:spPr>
        <p:txBody>
          <a:bodyPr/>
          <a:lstStyle/>
          <a:p>
            <a:pPr eaLnBrk="1" hangingPunct="1"/>
            <a:r>
              <a:rPr lang="pl-PL" altLang="en-US" b="1" dirty="0">
                <a:effectLst/>
              </a:rPr>
              <a:t>Czynniki ryzyka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E026D5F-7EDD-48BA-95DA-9DDEBEE09D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1640" y="2258466"/>
            <a:ext cx="7344048" cy="3906838"/>
          </a:xfrm>
        </p:spPr>
        <p:txBody>
          <a:bodyPr/>
          <a:lstStyle/>
          <a:p>
            <a:pPr marL="363538" indent="-363538" eaLnBrk="1" hangingPunct="1">
              <a:spcBef>
                <a:spcPct val="10000"/>
              </a:spcBef>
            </a:pPr>
            <a:r>
              <a:rPr lang="pl-PL" altLang="en-US" sz="2800" dirty="0">
                <a:effectLst/>
              </a:rPr>
              <a:t>dziedziczność</a:t>
            </a:r>
          </a:p>
          <a:p>
            <a:pPr marL="363538" indent="-363538" eaLnBrk="1" hangingPunct="1">
              <a:spcBef>
                <a:spcPct val="10000"/>
              </a:spcBef>
            </a:pPr>
            <a:r>
              <a:rPr lang="pl-PL" altLang="en-US" sz="2800" dirty="0">
                <a:effectLst/>
              </a:rPr>
              <a:t>wiek</a:t>
            </a:r>
          </a:p>
          <a:p>
            <a:pPr marL="363538" indent="-363538" eaLnBrk="1" hangingPunct="1">
              <a:spcBef>
                <a:spcPct val="10000"/>
              </a:spcBef>
            </a:pPr>
            <a:r>
              <a:rPr lang="pl-PL" altLang="en-US" sz="2800" dirty="0">
                <a:effectLst/>
              </a:rPr>
              <a:t>styl życia </a:t>
            </a:r>
          </a:p>
          <a:p>
            <a:pPr marL="363538" indent="-363538" eaLnBrk="1" hangingPunct="1">
              <a:lnSpc>
                <a:spcPct val="6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l-PL" altLang="en-US" sz="2000" dirty="0">
                <a:effectLst/>
              </a:rPr>
              <a:t>     (m. in. czynniki hormonalne, dietetyczne, palenie papierosów)</a:t>
            </a:r>
            <a:r>
              <a:rPr lang="pl-PL" altLang="en-US" dirty="0">
                <a:effectLst/>
              </a:rPr>
              <a:t> </a:t>
            </a:r>
          </a:p>
          <a:p>
            <a:pPr marL="363538" indent="-363538" eaLnBrk="1" hangingPunct="1">
              <a:spcBef>
                <a:spcPct val="30000"/>
              </a:spcBef>
            </a:pPr>
            <a:r>
              <a:rPr lang="pl-PL" altLang="en-US" sz="2800" dirty="0">
                <a:effectLst/>
              </a:rPr>
              <a:t>skażenie środowiska naturalnego</a:t>
            </a:r>
          </a:p>
          <a:p>
            <a:pPr marL="363538" indent="-363538" eaLnBrk="1" hangingPunct="1">
              <a:spcBef>
                <a:spcPct val="10000"/>
              </a:spcBef>
            </a:pPr>
            <a:r>
              <a:rPr lang="pl-PL" altLang="en-US" sz="2800" dirty="0">
                <a:effectLst/>
              </a:rPr>
              <a:t>wirusy i bakterie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172D53C-ECB8-4AD2-9489-EB0650D0A3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701824"/>
            <a:ext cx="8229600" cy="1143000"/>
          </a:xfrm>
        </p:spPr>
        <p:txBody>
          <a:bodyPr/>
          <a:lstStyle/>
          <a:p>
            <a:pPr eaLnBrk="1" hangingPunct="1"/>
            <a:r>
              <a:rPr lang="pl-PL" altLang="en-US" b="1" dirty="0">
                <a:effectLst/>
              </a:rPr>
              <a:t>Nowotwory złośliwe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812316F-EB0D-450A-B19C-4215D6A3B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15616" y="1844824"/>
            <a:ext cx="8028384" cy="4530725"/>
          </a:xfrm>
        </p:spPr>
        <p:txBody>
          <a:bodyPr/>
          <a:lstStyle/>
          <a:p>
            <a:pPr marL="541338" indent="-541338" eaLnBrk="1" hangingPunct="1">
              <a:spcBef>
                <a:spcPts val="600"/>
              </a:spcBef>
            </a:pPr>
            <a:r>
              <a:rPr lang="pl-PL" altLang="en-US" sz="2400" dirty="0"/>
              <a:t>powstają w wyniku genetycznie uwarunkowanej predyspozycji oraz, w różnym stopniu, wpływu czynników środowiskowych</a:t>
            </a:r>
          </a:p>
          <a:p>
            <a:pPr marL="541338" indent="-541338" eaLnBrk="1" hangingPunct="1">
              <a:spcBef>
                <a:spcPts val="600"/>
              </a:spcBef>
            </a:pPr>
            <a:r>
              <a:rPr lang="pl-PL" altLang="en-US" sz="2400" dirty="0"/>
              <a:t>czynniki genetyczne są odpowiedzialne za predyspozycję jednogenową i wielogenową, „wysoką” oraz „umiarkowaną”</a:t>
            </a:r>
          </a:p>
          <a:p>
            <a:pPr marL="541338" indent="-541338" eaLnBrk="1" hangingPunct="1">
              <a:spcBef>
                <a:spcPts val="600"/>
              </a:spcBef>
            </a:pPr>
            <a:r>
              <a:rPr lang="pl-PL" altLang="en-US" sz="2400" dirty="0"/>
              <a:t>szacuje się, że około 30% wszystkich nowotworów powstaje w wyniku wysokiej, genetycznie uwarunkowanej predyspozycji </a:t>
            </a:r>
          </a:p>
          <a:p>
            <a:pPr marL="541338" indent="-541338" eaLnBrk="1" hangingPunct="1">
              <a:spcBef>
                <a:spcPts val="600"/>
              </a:spcBef>
            </a:pPr>
            <a:r>
              <a:rPr lang="pl-PL" altLang="en-US" sz="2400" dirty="0"/>
              <a:t>w zależności od rodzaju uszkodzeń i miejsca uszkodzenia DNA różny jest typ dziedziczenia oraz charakterystyka rodowodowo-kliniczna.</a:t>
            </a:r>
            <a:endParaRPr lang="pl-PL" alt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50932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76AC1FA-6E1A-4E84-B2FA-7BE486A762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1042308"/>
            <a:ext cx="8229600" cy="1019175"/>
          </a:xfrm>
        </p:spPr>
        <p:txBody>
          <a:bodyPr/>
          <a:lstStyle/>
          <a:p>
            <a:pPr eaLnBrk="1" hangingPunct="1"/>
            <a:r>
              <a:rPr lang="pl-PL" altLang="en-US" b="1" dirty="0">
                <a:effectLst/>
              </a:rPr>
              <a:t>Ocena ryzyka zachorowania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A4FC10B3-51EE-4E62-BDC7-537A74CC4A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624" y="2277507"/>
            <a:ext cx="7725544" cy="4319845"/>
          </a:xfrm>
        </p:spPr>
        <p:txBody>
          <a:bodyPr/>
          <a:lstStyle/>
          <a:p>
            <a:pPr marL="0" indent="0" eaLnBrk="1" hangingPunct="1">
              <a:lnSpc>
                <a:spcPts val="4500"/>
              </a:lnSpc>
              <a:buNone/>
              <a:defRPr/>
            </a:pPr>
            <a:r>
              <a:rPr lang="pl-PL" altLang="en-US" dirty="0">
                <a:effectLst/>
              </a:rPr>
              <a:t>Na ryzyko zachorowania wpływają:</a:t>
            </a:r>
          </a:p>
          <a:p>
            <a:pPr marL="358775" lvl="1" indent="-358775" eaLnBrk="1" hangingPunct="1">
              <a:lnSpc>
                <a:spcPts val="4500"/>
              </a:lnSpc>
              <a:buFont typeface="Arial" panose="020B0604020202020204" pitchFamily="34" charset="0"/>
              <a:buChar char="•"/>
              <a:defRPr/>
            </a:pPr>
            <a:r>
              <a:rPr lang="pl-PL" altLang="en-US" dirty="0">
                <a:effectLst/>
              </a:rPr>
              <a:t>Rodzaj mutacji</a:t>
            </a:r>
          </a:p>
          <a:p>
            <a:pPr marL="758825" lvl="2" indent="-358775" eaLnBrk="1" hangingPunct="1">
              <a:defRPr/>
            </a:pPr>
            <a:r>
              <a:rPr lang="pl-PL" altLang="en-US" dirty="0"/>
              <a:t>m</a:t>
            </a:r>
            <a:r>
              <a:rPr lang="pl-PL" altLang="en-US" dirty="0">
                <a:effectLst/>
              </a:rPr>
              <a:t>utacja patogenna o wysokiej penetracji</a:t>
            </a:r>
          </a:p>
          <a:p>
            <a:pPr marL="758825" lvl="2" indent="-358775" eaLnBrk="1" hangingPunct="1">
              <a:defRPr/>
            </a:pPr>
            <a:r>
              <a:rPr lang="pl-PL" altLang="en-US" dirty="0"/>
              <a:t>z</a:t>
            </a:r>
            <a:r>
              <a:rPr lang="pl-PL" altLang="en-US" dirty="0">
                <a:effectLst/>
              </a:rPr>
              <a:t>miana niskiej/umiarkowanej penetracji</a:t>
            </a:r>
          </a:p>
          <a:p>
            <a:pPr marL="358775" lvl="1" indent="-358775" eaLnBrk="1" hangingPunct="1">
              <a:lnSpc>
                <a:spcPts val="4500"/>
              </a:lnSpc>
              <a:buFont typeface="Arial" panose="020B0604020202020204" pitchFamily="34" charset="0"/>
              <a:buChar char="•"/>
              <a:defRPr/>
            </a:pPr>
            <a:r>
              <a:rPr lang="pl-PL" altLang="en-US" dirty="0"/>
              <a:t>Czynniki środowiskowe oraz geny modyfikujące ryzyko</a:t>
            </a:r>
          </a:p>
          <a:p>
            <a:pPr marL="758825" lvl="2" indent="-358775" eaLnBrk="1" hangingPunct="1">
              <a:defRPr/>
            </a:pPr>
            <a:r>
              <a:rPr lang="pl-PL" altLang="en-US" dirty="0">
                <a:effectLst/>
              </a:rPr>
              <a:t>Pomiędzy populacjami</a:t>
            </a:r>
          </a:p>
          <a:p>
            <a:pPr marL="758825" lvl="2" indent="-358775" eaLnBrk="1" hangingPunct="1">
              <a:defRPr/>
            </a:pPr>
            <a:r>
              <a:rPr lang="pl-PL" altLang="en-US" dirty="0"/>
              <a:t>W obrębie populacji </a:t>
            </a:r>
            <a:endParaRPr lang="pl-PL" altLang="en-US" dirty="0">
              <a:effectLst/>
            </a:endParaRPr>
          </a:p>
          <a:p>
            <a:pPr marL="457200" lvl="1" indent="0" eaLnBrk="1" hangingPunct="1">
              <a:buNone/>
              <a:defRPr/>
            </a:pPr>
            <a:endParaRPr lang="pl-PL" altLang="en-US" dirty="0">
              <a:effectLst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172D53C-ECB8-4AD2-9489-EB0650D0A3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2047" y="908720"/>
            <a:ext cx="8229600" cy="1143000"/>
          </a:xfrm>
        </p:spPr>
        <p:txBody>
          <a:bodyPr/>
          <a:lstStyle/>
          <a:p>
            <a:pPr eaLnBrk="1" hangingPunct="1"/>
            <a:r>
              <a:rPr lang="pl-PL" altLang="en-US" b="1" dirty="0">
                <a:effectLst/>
              </a:rPr>
              <a:t>Diagnostyka molekularna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812316F-EB0D-450A-B19C-4215D6A3B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624" y="2132856"/>
            <a:ext cx="8229600" cy="4530725"/>
          </a:xfrm>
        </p:spPr>
        <p:txBody>
          <a:bodyPr/>
          <a:lstStyle/>
          <a:p>
            <a:pPr marL="541338" indent="-541338" eaLnBrk="1" hangingPunct="1">
              <a:spcBef>
                <a:spcPts val="600"/>
              </a:spcBef>
            </a:pPr>
            <a:r>
              <a:rPr lang="pl-PL" altLang="en-US" sz="2800" dirty="0">
                <a:effectLst/>
              </a:rPr>
              <a:t>identyfikacja zaburzeń genów</a:t>
            </a:r>
          </a:p>
          <a:p>
            <a:pPr marL="541338" indent="-541338" eaLnBrk="1" hangingPunct="1">
              <a:spcBef>
                <a:spcPts val="600"/>
              </a:spcBef>
            </a:pPr>
            <a:r>
              <a:rPr lang="pl-PL" altLang="en-US" sz="2800" dirty="0">
                <a:effectLst/>
              </a:rPr>
              <a:t>ocena ryzyka zachorowania (predyspozycji)</a:t>
            </a:r>
          </a:p>
          <a:p>
            <a:pPr marL="541338" indent="-541338" eaLnBrk="1" hangingPunct="1">
              <a:spcBef>
                <a:spcPts val="600"/>
              </a:spcBef>
            </a:pPr>
            <a:r>
              <a:rPr lang="pl-PL" altLang="en-US" sz="2800" dirty="0">
                <a:effectLst/>
              </a:rPr>
              <a:t>zastosowanie profilaktyki</a:t>
            </a:r>
          </a:p>
          <a:p>
            <a:pPr marL="541338" indent="-541338" eaLnBrk="1" hangingPunct="1">
              <a:spcBef>
                <a:spcPts val="600"/>
              </a:spcBef>
            </a:pPr>
            <a:r>
              <a:rPr lang="pl-PL" altLang="en-US" sz="2800" dirty="0">
                <a:effectLst/>
              </a:rPr>
              <a:t>wczesna diagnostyka</a:t>
            </a:r>
          </a:p>
          <a:p>
            <a:pPr marL="541338" indent="-541338" eaLnBrk="1" hangingPunct="1">
              <a:spcBef>
                <a:spcPts val="600"/>
              </a:spcBef>
            </a:pPr>
            <a:r>
              <a:rPr lang="pl-PL" altLang="en-US" sz="2800" dirty="0">
                <a:effectLst/>
              </a:rPr>
              <a:t>rokowanie</a:t>
            </a:r>
          </a:p>
          <a:p>
            <a:pPr marL="541338" indent="-541338" eaLnBrk="1" hangingPunct="1">
              <a:spcBef>
                <a:spcPts val="600"/>
              </a:spcBef>
            </a:pPr>
            <a:r>
              <a:rPr lang="pl-PL" altLang="en-US" sz="2800" dirty="0">
                <a:effectLst/>
              </a:rPr>
              <a:t>ukierunkowane leczenie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0196831-8EB8-4D66-B101-119917C58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5445224"/>
            <a:ext cx="8229600" cy="948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l-PL" altLang="en-US" sz="2800" dirty="0">
                <a:solidFill>
                  <a:srgbClr val="FF0000"/>
                </a:solidFill>
                <a:latin typeface="+mn-lt"/>
              </a:rPr>
              <a:t>Skuteczna diagnostyka jest niezbędna do identyfikacji osób z grup ryzyka zachorowania na nowotwory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172D53C-ECB8-4AD2-9489-EB0650D0A3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7664" y="1556792"/>
            <a:ext cx="7596336" cy="1143000"/>
          </a:xfrm>
        </p:spPr>
        <p:txBody>
          <a:bodyPr/>
          <a:lstStyle/>
          <a:p>
            <a:pPr algn="l" eaLnBrk="1" hangingPunct="1"/>
            <a:r>
              <a:rPr lang="pl-PL" altLang="en-US" sz="2800" dirty="0">
                <a:effectLst/>
                <a:latin typeface="+mn-lt"/>
              </a:rPr>
              <a:t>Konieczne jest przeprowadzenie badań na dużych grupach pacjentów z uwzględnieniem wpływu czynników genetycznych i środowiskowych: 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F2821068-DE12-410A-8718-11820B059E92}"/>
              </a:ext>
            </a:extLst>
          </p:cNvPr>
          <p:cNvSpPr txBox="1"/>
          <p:nvPr/>
        </p:nvSpPr>
        <p:spPr>
          <a:xfrm>
            <a:off x="827584" y="3078246"/>
            <a:ext cx="8208912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pl-PL" sz="2000" dirty="0"/>
              <a:t>Stworzenie unikalnych w skali światowej rejestrów - kohort prospektywnych osób zdrowych </a:t>
            </a:r>
            <a:br>
              <a:rPr lang="pl-PL" sz="2000" dirty="0"/>
            </a:br>
            <a:r>
              <a:rPr lang="pl-PL" sz="2000" dirty="0"/>
              <a:t>z uwarunkowanym genetycznie ryzykiem zachorowania na nowotwory oraz chorych na raka wraz z danymi klinicznymi i próbkami biologicznymi (krew, mocz). Analizy przeprowadzone na w/w kohortach pozwolą na identyfikację oraz ocenę wpływu czynników genetycznych </a:t>
            </a:r>
            <a:br>
              <a:rPr lang="pl-PL" sz="2000" dirty="0"/>
            </a:br>
            <a:r>
              <a:rPr lang="pl-PL" sz="2000" dirty="0"/>
              <a:t>i środowiskowych modyfikujących ryzyko zachorowania oraz przeżycie pacjentów </a:t>
            </a:r>
            <a:br>
              <a:rPr lang="pl-PL" sz="2000" dirty="0"/>
            </a:br>
            <a:r>
              <a:rPr lang="pl-PL" sz="2000" dirty="0"/>
              <a:t>ze zdiagnozowana chorobą nowotworową</a:t>
            </a:r>
            <a:r>
              <a:rPr lang="pl-PL" sz="2000" b="1" dirty="0"/>
              <a:t>.</a:t>
            </a:r>
            <a:endParaRPr lang="pl-PL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71912082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tyw pakietu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4509</TotalTime>
  <Words>489</Words>
  <Application>Microsoft Office PowerPoint</Application>
  <PresentationFormat>Pokaz na ekranie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Motyw pakietu Office</vt:lpstr>
      <vt:lpstr>Prezentacja programu PowerPoint</vt:lpstr>
      <vt:lpstr>Prezentacja programu PowerPoint</vt:lpstr>
      <vt:lpstr>Nowotwory w Polsce</vt:lpstr>
      <vt:lpstr>Prezentacja programu PowerPoint</vt:lpstr>
      <vt:lpstr>Czynniki ryzyka</vt:lpstr>
      <vt:lpstr>Nowotwory złośliwe</vt:lpstr>
      <vt:lpstr>Ocena ryzyka zachorowania</vt:lpstr>
      <vt:lpstr>Diagnostyka molekularna</vt:lpstr>
      <vt:lpstr>Konieczne jest przeprowadzenie badań na dużych grupach pacjentów z uwzględnieniem wpływu czynników genetycznych i środowiskowych: </vt:lpstr>
      <vt:lpstr>Prezentacja programu PowerPoint</vt:lpstr>
      <vt:lpstr>Wyniki?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ojakub</dc:creator>
  <cp:lastModifiedBy>Marta Kamińska</cp:lastModifiedBy>
  <cp:revision>239</cp:revision>
  <cp:lastPrinted>2020-02-25T07:52:40Z</cp:lastPrinted>
  <dcterms:created xsi:type="dcterms:W3CDTF">2010-10-15T06:46:12Z</dcterms:created>
  <dcterms:modified xsi:type="dcterms:W3CDTF">2021-06-07T11:42:55Z</dcterms:modified>
</cp:coreProperties>
</file>