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265" r:id="rId2"/>
    <p:sldId id="269" r:id="rId3"/>
    <p:sldId id="271" r:id="rId4"/>
    <p:sldId id="272" r:id="rId5"/>
    <p:sldId id="278" r:id="rId6"/>
    <p:sldId id="270" r:id="rId7"/>
    <p:sldId id="279" r:id="rId8"/>
    <p:sldId id="273" r:id="rId9"/>
    <p:sldId id="274" r:id="rId10"/>
    <p:sldId id="268" r:id="rId11"/>
    <p:sldId id="275" r:id="rId12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37" autoAdjust="0"/>
    <p:restoredTop sz="96395" autoAdjust="0"/>
  </p:normalViewPr>
  <p:slideViewPr>
    <p:cSldViewPr>
      <p:cViewPr varScale="1">
        <p:scale>
          <a:sx n="76" d="100"/>
          <a:sy n="76" d="100"/>
        </p:scale>
        <p:origin x="18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A6F713-52AB-46BE-A79B-6C3D5F26427C}" type="doc">
      <dgm:prSet loTypeId="urn:microsoft.com/office/officeart/2005/8/layout/arrow5" loCatId="process" qsTypeId="urn:microsoft.com/office/officeart/2005/8/quickstyle/3d2" qsCatId="3D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16E76EBC-BDD6-418B-9D72-90E9CFB5F91D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 dirty="0"/>
            <a:t>Urojenia, </a:t>
          </a:r>
        </a:p>
      </dgm:t>
    </dgm:pt>
    <dgm:pt modelId="{5B495494-5157-4B52-9C77-D87B0609F78A}" type="parTrans" cxnId="{FB9E3F1C-B607-4E0E-8166-E71E948ED831}">
      <dgm:prSet/>
      <dgm:spPr/>
      <dgm:t>
        <a:bodyPr/>
        <a:lstStyle/>
        <a:p>
          <a:endParaRPr lang="pl-PL" sz="2800"/>
        </a:p>
      </dgm:t>
    </dgm:pt>
    <dgm:pt modelId="{86C16C1C-6599-4D6C-9CE9-6D2E4FCB643D}" type="sibTrans" cxnId="{FB9E3F1C-B607-4E0E-8166-E71E948ED831}">
      <dgm:prSet/>
      <dgm:spPr/>
      <dgm:t>
        <a:bodyPr/>
        <a:lstStyle/>
        <a:p>
          <a:endParaRPr lang="pl-PL" sz="2800"/>
        </a:p>
      </dgm:t>
    </dgm:pt>
    <dgm:pt modelId="{B664B3EB-5217-4917-83AD-A555D14C2FC9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 dirty="0"/>
            <a:t>dysfunkcje w komunikacji, </a:t>
          </a:r>
        </a:p>
      </dgm:t>
    </dgm:pt>
    <dgm:pt modelId="{982CC08E-02D0-4A5F-8682-1B8D2AE5B0D7}" type="parTrans" cxnId="{8C9DDD07-67FD-4BF9-9B21-6AED06751E6C}">
      <dgm:prSet/>
      <dgm:spPr/>
      <dgm:t>
        <a:bodyPr/>
        <a:lstStyle/>
        <a:p>
          <a:endParaRPr lang="pl-PL" sz="2800"/>
        </a:p>
      </dgm:t>
    </dgm:pt>
    <dgm:pt modelId="{F66A7B37-3AF3-4525-9CCD-22604C6E532C}" type="sibTrans" cxnId="{8C9DDD07-67FD-4BF9-9B21-6AED06751E6C}">
      <dgm:prSet/>
      <dgm:spPr/>
      <dgm:t>
        <a:bodyPr/>
        <a:lstStyle/>
        <a:p>
          <a:endParaRPr lang="pl-PL" sz="2800"/>
        </a:p>
      </dgm:t>
    </dgm:pt>
    <dgm:pt modelId="{D9BF9D08-AA29-4F36-8405-9307EDB0F148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 dirty="0"/>
            <a:t>zaburzenia struktury myślenia</a:t>
          </a:r>
        </a:p>
      </dgm:t>
    </dgm:pt>
    <dgm:pt modelId="{4072D1C1-02BF-4444-85E3-0DA640C52B0B}" type="parTrans" cxnId="{B178F604-4C48-450D-A1DB-AA3E8BE3D208}">
      <dgm:prSet/>
      <dgm:spPr/>
      <dgm:t>
        <a:bodyPr/>
        <a:lstStyle/>
        <a:p>
          <a:endParaRPr lang="pl-PL" sz="2800"/>
        </a:p>
      </dgm:t>
    </dgm:pt>
    <dgm:pt modelId="{8C1C7866-8C00-41FD-A116-923A64C337DA}" type="sibTrans" cxnId="{B178F604-4C48-450D-A1DB-AA3E8BE3D208}">
      <dgm:prSet/>
      <dgm:spPr/>
      <dgm:t>
        <a:bodyPr/>
        <a:lstStyle/>
        <a:p>
          <a:endParaRPr lang="pl-PL" sz="2800"/>
        </a:p>
      </dgm:t>
    </dgm:pt>
    <dgm:pt modelId="{870E0832-B976-480F-9223-5FB0F3E44F3B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 dirty="0"/>
            <a:t>omamy</a:t>
          </a:r>
        </a:p>
      </dgm:t>
    </dgm:pt>
    <dgm:pt modelId="{7FB936B0-FE53-4253-A7EE-69B4ABB8E8C3}" type="parTrans" cxnId="{4DC39DDD-D4F0-40E1-AF93-C2B12ABF29D5}">
      <dgm:prSet/>
      <dgm:spPr/>
      <dgm:t>
        <a:bodyPr/>
        <a:lstStyle/>
        <a:p>
          <a:endParaRPr lang="pl-PL" sz="2800"/>
        </a:p>
      </dgm:t>
    </dgm:pt>
    <dgm:pt modelId="{53757C6B-FE32-4E14-ACB4-53DAC79A26CF}" type="sibTrans" cxnId="{4DC39DDD-D4F0-40E1-AF93-C2B12ABF29D5}">
      <dgm:prSet/>
      <dgm:spPr/>
      <dgm:t>
        <a:bodyPr/>
        <a:lstStyle/>
        <a:p>
          <a:endParaRPr lang="pl-PL" sz="2800"/>
        </a:p>
      </dgm:t>
    </dgm:pt>
    <dgm:pt modelId="{62E3688F-8B58-4579-A6A2-8166749E0C21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 dirty="0" err="1"/>
            <a:t>anhedonia</a:t>
          </a:r>
          <a:endParaRPr lang="pl-PL" sz="900" dirty="0"/>
        </a:p>
      </dgm:t>
    </dgm:pt>
    <dgm:pt modelId="{98328C35-AA74-450A-BA2C-630E3BD00012}" type="parTrans" cxnId="{9BE19033-E8A1-4B08-9B42-88E7285149CD}">
      <dgm:prSet/>
      <dgm:spPr/>
      <dgm:t>
        <a:bodyPr/>
        <a:lstStyle/>
        <a:p>
          <a:endParaRPr lang="pl-PL" sz="2800"/>
        </a:p>
      </dgm:t>
    </dgm:pt>
    <dgm:pt modelId="{DB572811-03D8-4F3B-AAFC-A5DF27E499CD}" type="sibTrans" cxnId="{9BE19033-E8A1-4B08-9B42-88E7285149CD}">
      <dgm:prSet/>
      <dgm:spPr/>
      <dgm:t>
        <a:bodyPr/>
        <a:lstStyle/>
        <a:p>
          <a:endParaRPr lang="pl-PL" sz="2800"/>
        </a:p>
      </dgm:t>
    </dgm:pt>
    <dgm:pt modelId="{CF67D07B-48E6-4454-8003-FC1A9F9E95A9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 dirty="0"/>
            <a:t>spłycenie ekspresji emocji (afektu)</a:t>
          </a:r>
        </a:p>
      </dgm:t>
    </dgm:pt>
    <dgm:pt modelId="{8A630D1D-8D48-46D7-8FF9-9C31348D705A}" type="parTrans" cxnId="{A63E09AE-4C73-4EC1-983E-33BB51DAB472}">
      <dgm:prSet/>
      <dgm:spPr/>
      <dgm:t>
        <a:bodyPr/>
        <a:lstStyle/>
        <a:p>
          <a:endParaRPr lang="pl-PL" sz="1600"/>
        </a:p>
      </dgm:t>
    </dgm:pt>
    <dgm:pt modelId="{88CF45AE-ACBC-4CA0-B8BC-F18C184A47DE}" type="sibTrans" cxnId="{A63E09AE-4C73-4EC1-983E-33BB51DAB472}">
      <dgm:prSet/>
      <dgm:spPr/>
      <dgm:t>
        <a:bodyPr/>
        <a:lstStyle/>
        <a:p>
          <a:endParaRPr lang="pl-PL" sz="1600"/>
        </a:p>
      </dgm:t>
    </dgm:pt>
    <dgm:pt modelId="{9C7600B1-8C1E-419C-9268-B922BC80FDAA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 dirty="0"/>
            <a:t>utrata zainteresowań relacjami społecznymi</a:t>
          </a:r>
        </a:p>
      </dgm:t>
    </dgm:pt>
    <dgm:pt modelId="{B596B003-BA0F-4F32-888F-1AF403E0A4C7}" type="parTrans" cxnId="{4F283BF6-C7C0-4E22-A6C0-AFB55CFCD51D}">
      <dgm:prSet/>
      <dgm:spPr/>
      <dgm:t>
        <a:bodyPr/>
        <a:lstStyle/>
        <a:p>
          <a:endParaRPr lang="pl-PL" sz="1600"/>
        </a:p>
      </dgm:t>
    </dgm:pt>
    <dgm:pt modelId="{2710EC3B-B8AB-4CAF-8CC7-3CF6C2B2FBF5}" type="sibTrans" cxnId="{4F283BF6-C7C0-4E22-A6C0-AFB55CFCD51D}">
      <dgm:prSet/>
      <dgm:spPr/>
      <dgm:t>
        <a:bodyPr/>
        <a:lstStyle/>
        <a:p>
          <a:endParaRPr lang="pl-PL" sz="1600"/>
        </a:p>
      </dgm:t>
    </dgm:pt>
    <dgm:pt modelId="{F889D88D-9064-498F-9F2E-553F1141B2D7}">
      <dgm:prSet phldrT="[Tekst]"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/>
            <a:t>spadek </a:t>
          </a:r>
          <a:r>
            <a:rPr lang="pl-PL" sz="900" dirty="0"/>
            <a:t>motywacji,</a:t>
          </a:r>
        </a:p>
      </dgm:t>
    </dgm:pt>
    <dgm:pt modelId="{E23EB8F1-56A4-40E1-8FB2-D2F4AE4C967F}" type="parTrans" cxnId="{EC82D695-A673-4F7E-8C9D-F96E87EB4DF2}">
      <dgm:prSet/>
      <dgm:spPr/>
      <dgm:t>
        <a:bodyPr/>
        <a:lstStyle/>
        <a:p>
          <a:endParaRPr lang="pl-PL" sz="1600"/>
        </a:p>
      </dgm:t>
    </dgm:pt>
    <dgm:pt modelId="{859C0218-5FF4-4EB2-94B8-AE1DBBFFF53D}" type="sibTrans" cxnId="{EC82D695-A673-4F7E-8C9D-F96E87EB4DF2}">
      <dgm:prSet/>
      <dgm:spPr/>
      <dgm:t>
        <a:bodyPr/>
        <a:lstStyle/>
        <a:p>
          <a:endParaRPr lang="pl-PL" sz="1600"/>
        </a:p>
      </dgm:t>
    </dgm:pt>
    <dgm:pt modelId="{5D99FEC5-656C-45BE-8EFC-D90349AF2A2B}">
      <dgm:prSet custT="1"/>
      <dgm:spPr>
        <a:solidFill>
          <a:schemeClr val="accent2">
            <a:lumMod val="50000"/>
          </a:schemeClr>
        </a:solidFill>
      </dgm:spPr>
      <dgm:t>
        <a:bodyPr/>
        <a:lstStyle/>
        <a:p>
          <a:r>
            <a:rPr lang="pl-PL" sz="900"/>
            <a:t>apatia</a:t>
          </a:r>
          <a:r>
            <a:rPr lang="pl-PL" sz="900" dirty="0"/>
            <a:t>.</a:t>
          </a:r>
        </a:p>
      </dgm:t>
    </dgm:pt>
    <dgm:pt modelId="{E96288F4-A52C-4046-A236-1C55A2B77D8D}" type="parTrans" cxnId="{D4B110F3-D68A-4F1A-A4CB-716F0C7AFF42}">
      <dgm:prSet/>
      <dgm:spPr/>
      <dgm:t>
        <a:bodyPr/>
        <a:lstStyle/>
        <a:p>
          <a:endParaRPr lang="pl-PL" sz="1600"/>
        </a:p>
      </dgm:t>
    </dgm:pt>
    <dgm:pt modelId="{CE70744C-0006-4546-8C1E-3BBC7E22AAEF}" type="sibTrans" cxnId="{D4B110F3-D68A-4F1A-A4CB-716F0C7AFF42}">
      <dgm:prSet/>
      <dgm:spPr/>
      <dgm:t>
        <a:bodyPr/>
        <a:lstStyle/>
        <a:p>
          <a:endParaRPr lang="pl-PL" sz="1600"/>
        </a:p>
      </dgm:t>
    </dgm:pt>
    <dgm:pt modelId="{CB9B11B1-BBD9-4F09-AC5D-69223596390E}" type="pres">
      <dgm:prSet presAssocID="{74A6F713-52AB-46BE-A79B-6C3D5F26427C}" presName="diagram" presStyleCnt="0">
        <dgm:presLayoutVars>
          <dgm:dir/>
          <dgm:resizeHandles val="exact"/>
        </dgm:presLayoutVars>
      </dgm:prSet>
      <dgm:spPr/>
    </dgm:pt>
    <dgm:pt modelId="{56D086FA-3C6C-4928-BA1F-B12F5895DFCB}" type="pres">
      <dgm:prSet presAssocID="{16E76EBC-BDD6-418B-9D72-90E9CFB5F91D}" presName="arrow" presStyleLbl="node1" presStyleIdx="0" presStyleCnt="9" custScaleX="98963" custScaleY="149458" custRadScaleRad="96365" custRadScaleInc="347">
        <dgm:presLayoutVars>
          <dgm:bulletEnabled val="1"/>
        </dgm:presLayoutVars>
      </dgm:prSet>
      <dgm:spPr/>
    </dgm:pt>
    <dgm:pt modelId="{E255155D-3EF3-455C-B903-6E63A7CE2312}" type="pres">
      <dgm:prSet presAssocID="{D9BF9D08-AA29-4F36-8405-9307EDB0F148}" presName="arrow" presStyleLbl="node1" presStyleIdx="1" presStyleCnt="9" custScaleX="98963" custScaleY="149458" custRadScaleRad="97397" custRadScaleInc="3700">
        <dgm:presLayoutVars>
          <dgm:bulletEnabled val="1"/>
        </dgm:presLayoutVars>
      </dgm:prSet>
      <dgm:spPr/>
    </dgm:pt>
    <dgm:pt modelId="{D2E5D21D-E6C6-4A21-AA9E-97B6439E0E06}" type="pres">
      <dgm:prSet presAssocID="{870E0832-B976-480F-9223-5FB0F3E44F3B}" presName="arrow" presStyleLbl="node1" presStyleIdx="2" presStyleCnt="9" custScaleX="98963" custScaleY="149458" custRadScaleRad="99664" custRadScaleInc="5205">
        <dgm:presLayoutVars>
          <dgm:bulletEnabled val="1"/>
        </dgm:presLayoutVars>
      </dgm:prSet>
      <dgm:spPr/>
    </dgm:pt>
    <dgm:pt modelId="{C386772A-57D7-4E1C-9C05-C4A877C510A6}" type="pres">
      <dgm:prSet presAssocID="{B664B3EB-5217-4917-83AD-A555D14C2FC9}" presName="arrow" presStyleLbl="node1" presStyleIdx="3" presStyleCnt="9" custScaleX="98963" custScaleY="149458" custRadScaleRad="102065" custRadScaleInc="4256">
        <dgm:presLayoutVars>
          <dgm:bulletEnabled val="1"/>
        </dgm:presLayoutVars>
      </dgm:prSet>
      <dgm:spPr/>
    </dgm:pt>
    <dgm:pt modelId="{E221EFF0-DFE1-4772-899A-6ABD1F3B78C4}" type="pres">
      <dgm:prSet presAssocID="{CF67D07B-48E6-4454-8003-FC1A9F9E95A9}" presName="arrow" presStyleLbl="node1" presStyleIdx="4" presStyleCnt="9" custScaleX="98963" custScaleY="149458" custRadScaleRad="100080" custRadScaleInc="-314">
        <dgm:presLayoutVars>
          <dgm:bulletEnabled val="1"/>
        </dgm:presLayoutVars>
      </dgm:prSet>
      <dgm:spPr/>
    </dgm:pt>
    <dgm:pt modelId="{A091C47D-F7A9-4E7C-8E59-5F2740E20E57}" type="pres">
      <dgm:prSet presAssocID="{9C7600B1-8C1E-419C-9268-B922BC80FDAA}" presName="arrow" presStyleLbl="node1" presStyleIdx="5" presStyleCnt="9" custScaleX="98963" custScaleY="149458" custRadScaleRad="100000" custRadScaleInc="0">
        <dgm:presLayoutVars>
          <dgm:bulletEnabled val="1"/>
        </dgm:presLayoutVars>
      </dgm:prSet>
      <dgm:spPr/>
    </dgm:pt>
    <dgm:pt modelId="{4DCCBF32-2C91-4EA1-BDE1-DED463B9960D}" type="pres">
      <dgm:prSet presAssocID="{F889D88D-9064-498F-9F2E-553F1141B2D7}" presName="arrow" presStyleLbl="node1" presStyleIdx="6" presStyleCnt="9" custScaleX="98963" custScaleY="149458" custRadScaleRad="100000" custRadScaleInc="0">
        <dgm:presLayoutVars>
          <dgm:bulletEnabled val="1"/>
        </dgm:presLayoutVars>
      </dgm:prSet>
      <dgm:spPr/>
    </dgm:pt>
    <dgm:pt modelId="{BF2060C8-8706-4D44-AC40-DC9C1B5AA229}" type="pres">
      <dgm:prSet presAssocID="{62E3688F-8B58-4579-A6A2-8166749E0C21}" presName="arrow" presStyleLbl="node1" presStyleIdx="7" presStyleCnt="9" custScaleX="98963" custScaleY="149458">
        <dgm:presLayoutVars>
          <dgm:bulletEnabled val="1"/>
        </dgm:presLayoutVars>
      </dgm:prSet>
      <dgm:spPr/>
    </dgm:pt>
    <dgm:pt modelId="{B6D2BE76-33DF-495C-809A-C0CF1F3AF01D}" type="pres">
      <dgm:prSet presAssocID="{5D99FEC5-656C-45BE-8EFC-D90349AF2A2B}" presName="arrow" presStyleLbl="node1" presStyleIdx="8" presStyleCnt="9" custScaleX="98963" custScaleY="149458">
        <dgm:presLayoutVars>
          <dgm:bulletEnabled val="1"/>
        </dgm:presLayoutVars>
      </dgm:prSet>
      <dgm:spPr/>
    </dgm:pt>
  </dgm:ptLst>
  <dgm:cxnLst>
    <dgm:cxn modelId="{B178F604-4C48-450D-A1DB-AA3E8BE3D208}" srcId="{74A6F713-52AB-46BE-A79B-6C3D5F26427C}" destId="{D9BF9D08-AA29-4F36-8405-9307EDB0F148}" srcOrd="1" destOrd="0" parTransId="{4072D1C1-02BF-4444-85E3-0DA640C52B0B}" sibTransId="{8C1C7866-8C00-41FD-A116-923A64C337DA}"/>
    <dgm:cxn modelId="{8C9DDD07-67FD-4BF9-9B21-6AED06751E6C}" srcId="{74A6F713-52AB-46BE-A79B-6C3D5F26427C}" destId="{B664B3EB-5217-4917-83AD-A555D14C2FC9}" srcOrd="3" destOrd="0" parTransId="{982CC08E-02D0-4A5F-8682-1B8D2AE5B0D7}" sibTransId="{F66A7B37-3AF3-4525-9CCD-22604C6E532C}"/>
    <dgm:cxn modelId="{FB9E3F1C-B607-4E0E-8166-E71E948ED831}" srcId="{74A6F713-52AB-46BE-A79B-6C3D5F26427C}" destId="{16E76EBC-BDD6-418B-9D72-90E9CFB5F91D}" srcOrd="0" destOrd="0" parTransId="{5B495494-5157-4B52-9C77-D87B0609F78A}" sibTransId="{86C16C1C-6599-4D6C-9CE9-6D2E4FCB643D}"/>
    <dgm:cxn modelId="{9BE19033-E8A1-4B08-9B42-88E7285149CD}" srcId="{74A6F713-52AB-46BE-A79B-6C3D5F26427C}" destId="{62E3688F-8B58-4579-A6A2-8166749E0C21}" srcOrd="7" destOrd="0" parTransId="{98328C35-AA74-450A-BA2C-630E3BD00012}" sibTransId="{DB572811-03D8-4F3B-AAFC-A5DF27E499CD}"/>
    <dgm:cxn modelId="{41E0E83F-5FAC-48AD-B4D9-347037E52383}" type="presOf" srcId="{16E76EBC-BDD6-418B-9D72-90E9CFB5F91D}" destId="{56D086FA-3C6C-4928-BA1F-B12F5895DFCB}" srcOrd="0" destOrd="0" presId="urn:microsoft.com/office/officeart/2005/8/layout/arrow5"/>
    <dgm:cxn modelId="{8C2B135D-F13B-4EE1-9E82-BB465BC99513}" type="presOf" srcId="{B664B3EB-5217-4917-83AD-A555D14C2FC9}" destId="{C386772A-57D7-4E1C-9C05-C4A877C510A6}" srcOrd="0" destOrd="0" presId="urn:microsoft.com/office/officeart/2005/8/layout/arrow5"/>
    <dgm:cxn modelId="{2085E142-BC0A-40E3-B175-924E25A3B20E}" type="presOf" srcId="{9C7600B1-8C1E-419C-9268-B922BC80FDAA}" destId="{A091C47D-F7A9-4E7C-8E59-5F2740E20E57}" srcOrd="0" destOrd="0" presId="urn:microsoft.com/office/officeart/2005/8/layout/arrow5"/>
    <dgm:cxn modelId="{9FFC9544-265E-4D6A-8B94-151950728006}" type="presOf" srcId="{5D99FEC5-656C-45BE-8EFC-D90349AF2A2B}" destId="{B6D2BE76-33DF-495C-809A-C0CF1F3AF01D}" srcOrd="0" destOrd="0" presId="urn:microsoft.com/office/officeart/2005/8/layout/arrow5"/>
    <dgm:cxn modelId="{FBDD5E49-5B39-4A8E-BE98-5FB43947AE4F}" type="presOf" srcId="{D9BF9D08-AA29-4F36-8405-9307EDB0F148}" destId="{E255155D-3EF3-455C-B903-6E63A7CE2312}" srcOrd="0" destOrd="0" presId="urn:microsoft.com/office/officeart/2005/8/layout/arrow5"/>
    <dgm:cxn modelId="{0339FD4F-BD73-45B6-9237-103ADF15A76F}" type="presOf" srcId="{62E3688F-8B58-4579-A6A2-8166749E0C21}" destId="{BF2060C8-8706-4D44-AC40-DC9C1B5AA229}" srcOrd="0" destOrd="0" presId="urn:microsoft.com/office/officeart/2005/8/layout/arrow5"/>
    <dgm:cxn modelId="{EC82D695-A673-4F7E-8C9D-F96E87EB4DF2}" srcId="{74A6F713-52AB-46BE-A79B-6C3D5F26427C}" destId="{F889D88D-9064-498F-9F2E-553F1141B2D7}" srcOrd="6" destOrd="0" parTransId="{E23EB8F1-56A4-40E1-8FB2-D2F4AE4C967F}" sibTransId="{859C0218-5FF4-4EB2-94B8-AE1DBBFFF53D}"/>
    <dgm:cxn modelId="{A63E09AE-4C73-4EC1-983E-33BB51DAB472}" srcId="{74A6F713-52AB-46BE-A79B-6C3D5F26427C}" destId="{CF67D07B-48E6-4454-8003-FC1A9F9E95A9}" srcOrd="4" destOrd="0" parTransId="{8A630D1D-8D48-46D7-8FF9-9C31348D705A}" sibTransId="{88CF45AE-ACBC-4CA0-B8BC-F18C184A47DE}"/>
    <dgm:cxn modelId="{A07CE4B3-9F75-4EA1-A2E7-F82DFEC09118}" type="presOf" srcId="{F889D88D-9064-498F-9F2E-553F1141B2D7}" destId="{4DCCBF32-2C91-4EA1-BDE1-DED463B9960D}" srcOrd="0" destOrd="0" presId="urn:microsoft.com/office/officeart/2005/8/layout/arrow5"/>
    <dgm:cxn modelId="{EC4293CC-57E6-4C7F-9FF9-35CB7209EED6}" type="presOf" srcId="{CF67D07B-48E6-4454-8003-FC1A9F9E95A9}" destId="{E221EFF0-DFE1-4772-899A-6ABD1F3B78C4}" srcOrd="0" destOrd="0" presId="urn:microsoft.com/office/officeart/2005/8/layout/arrow5"/>
    <dgm:cxn modelId="{31ABACD9-4FFA-4C6B-B562-B7503A4B8822}" type="presOf" srcId="{74A6F713-52AB-46BE-A79B-6C3D5F26427C}" destId="{CB9B11B1-BBD9-4F09-AC5D-69223596390E}" srcOrd="0" destOrd="0" presId="urn:microsoft.com/office/officeart/2005/8/layout/arrow5"/>
    <dgm:cxn modelId="{4DC39DDD-D4F0-40E1-AF93-C2B12ABF29D5}" srcId="{74A6F713-52AB-46BE-A79B-6C3D5F26427C}" destId="{870E0832-B976-480F-9223-5FB0F3E44F3B}" srcOrd="2" destOrd="0" parTransId="{7FB936B0-FE53-4253-A7EE-69B4ABB8E8C3}" sibTransId="{53757C6B-FE32-4E14-ACB4-53DAC79A26CF}"/>
    <dgm:cxn modelId="{D4B110F3-D68A-4F1A-A4CB-716F0C7AFF42}" srcId="{74A6F713-52AB-46BE-A79B-6C3D5F26427C}" destId="{5D99FEC5-656C-45BE-8EFC-D90349AF2A2B}" srcOrd="8" destOrd="0" parTransId="{E96288F4-A52C-4046-A236-1C55A2B77D8D}" sibTransId="{CE70744C-0006-4546-8C1E-3BBC7E22AAEF}"/>
    <dgm:cxn modelId="{290B11F5-A2B2-4D26-AD13-BCCD4C51D9E3}" type="presOf" srcId="{870E0832-B976-480F-9223-5FB0F3E44F3B}" destId="{D2E5D21D-E6C6-4A21-AA9E-97B6439E0E06}" srcOrd="0" destOrd="0" presId="urn:microsoft.com/office/officeart/2005/8/layout/arrow5"/>
    <dgm:cxn modelId="{4F283BF6-C7C0-4E22-A6C0-AFB55CFCD51D}" srcId="{74A6F713-52AB-46BE-A79B-6C3D5F26427C}" destId="{9C7600B1-8C1E-419C-9268-B922BC80FDAA}" srcOrd="5" destOrd="0" parTransId="{B596B003-BA0F-4F32-888F-1AF403E0A4C7}" sibTransId="{2710EC3B-B8AB-4CAF-8CC7-3CF6C2B2FBF5}"/>
    <dgm:cxn modelId="{8CADD4D6-80C1-4663-90A6-4197E47186C5}" type="presParOf" srcId="{CB9B11B1-BBD9-4F09-AC5D-69223596390E}" destId="{56D086FA-3C6C-4928-BA1F-B12F5895DFCB}" srcOrd="0" destOrd="0" presId="urn:microsoft.com/office/officeart/2005/8/layout/arrow5"/>
    <dgm:cxn modelId="{F626B80C-DBA3-4F9B-9B6C-959E034E1F91}" type="presParOf" srcId="{CB9B11B1-BBD9-4F09-AC5D-69223596390E}" destId="{E255155D-3EF3-455C-B903-6E63A7CE2312}" srcOrd="1" destOrd="0" presId="urn:microsoft.com/office/officeart/2005/8/layout/arrow5"/>
    <dgm:cxn modelId="{09FD55E6-31AB-412C-A9EE-4A6949D4B845}" type="presParOf" srcId="{CB9B11B1-BBD9-4F09-AC5D-69223596390E}" destId="{D2E5D21D-E6C6-4A21-AA9E-97B6439E0E06}" srcOrd="2" destOrd="0" presId="urn:microsoft.com/office/officeart/2005/8/layout/arrow5"/>
    <dgm:cxn modelId="{E249B956-4C0A-4F55-A55C-410B2F6DE04D}" type="presParOf" srcId="{CB9B11B1-BBD9-4F09-AC5D-69223596390E}" destId="{C386772A-57D7-4E1C-9C05-C4A877C510A6}" srcOrd="3" destOrd="0" presId="urn:microsoft.com/office/officeart/2005/8/layout/arrow5"/>
    <dgm:cxn modelId="{5246A7AE-4A5E-4BA9-B91C-E94CA7B1B712}" type="presParOf" srcId="{CB9B11B1-BBD9-4F09-AC5D-69223596390E}" destId="{E221EFF0-DFE1-4772-899A-6ABD1F3B78C4}" srcOrd="4" destOrd="0" presId="urn:microsoft.com/office/officeart/2005/8/layout/arrow5"/>
    <dgm:cxn modelId="{696AAE36-430B-41B5-91E0-B5A27C146E86}" type="presParOf" srcId="{CB9B11B1-BBD9-4F09-AC5D-69223596390E}" destId="{A091C47D-F7A9-4E7C-8E59-5F2740E20E57}" srcOrd="5" destOrd="0" presId="urn:microsoft.com/office/officeart/2005/8/layout/arrow5"/>
    <dgm:cxn modelId="{C99996D6-A300-45B0-ADF4-DDF137C183F1}" type="presParOf" srcId="{CB9B11B1-BBD9-4F09-AC5D-69223596390E}" destId="{4DCCBF32-2C91-4EA1-BDE1-DED463B9960D}" srcOrd="6" destOrd="0" presId="urn:microsoft.com/office/officeart/2005/8/layout/arrow5"/>
    <dgm:cxn modelId="{BEAFB165-F90F-45E5-8C69-9637F0E9066C}" type="presParOf" srcId="{CB9B11B1-BBD9-4F09-AC5D-69223596390E}" destId="{BF2060C8-8706-4D44-AC40-DC9C1B5AA229}" srcOrd="7" destOrd="0" presId="urn:microsoft.com/office/officeart/2005/8/layout/arrow5"/>
    <dgm:cxn modelId="{5BE382B3-36BB-4128-A8FF-A6058577A096}" type="presParOf" srcId="{CB9B11B1-BBD9-4F09-AC5D-69223596390E}" destId="{B6D2BE76-33DF-495C-809A-C0CF1F3AF01D}" srcOrd="8" destOrd="0" presId="urn:microsoft.com/office/officeart/2005/8/layout/arrow5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BC0EC1-CACF-4AD3-8170-82ACDCC7901E}" type="doc">
      <dgm:prSet loTypeId="urn:microsoft.com/office/officeart/2005/8/layout/process4" loCatId="process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pl-PL"/>
        </a:p>
      </dgm:t>
    </dgm:pt>
    <dgm:pt modelId="{55558653-C3E1-498C-8389-3088313AEC7B}">
      <dgm:prSet phldrT="[Teks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l-PL" sz="2000" dirty="0"/>
            <a:t>Stan wysokiego ryzyka rozwoju psychozy</a:t>
          </a:r>
        </a:p>
      </dgm:t>
    </dgm:pt>
    <dgm:pt modelId="{BD29F22D-AF00-44EE-BDC9-7399B095F836}" type="parTrans" cxnId="{A244E829-48D0-46A4-B4C6-2D6BC45D238A}">
      <dgm:prSet/>
      <dgm:spPr/>
      <dgm:t>
        <a:bodyPr/>
        <a:lstStyle/>
        <a:p>
          <a:endParaRPr lang="pl-PL"/>
        </a:p>
      </dgm:t>
    </dgm:pt>
    <dgm:pt modelId="{D9D2AA63-D1DD-4D6C-AE3C-F7D3EC080560}" type="sibTrans" cxnId="{A244E829-48D0-46A4-B4C6-2D6BC45D238A}">
      <dgm:prSet/>
      <dgm:spPr/>
      <dgm:t>
        <a:bodyPr/>
        <a:lstStyle/>
        <a:p>
          <a:endParaRPr lang="pl-PL"/>
        </a:p>
      </dgm:t>
    </dgm:pt>
    <dgm:pt modelId="{2FB62D7F-114C-477C-B8C8-8624DBBB0DFD}">
      <dgm:prSet phldrT="[Teks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l-PL" sz="2000" dirty="0"/>
            <a:t>Pierwszy epizod psychozy</a:t>
          </a:r>
        </a:p>
      </dgm:t>
    </dgm:pt>
    <dgm:pt modelId="{B5E4DB9F-BCB9-4366-B261-1C8ABCC3951A}" type="parTrans" cxnId="{5DB58683-EE49-4C0F-87B9-4B307C8BE4E6}">
      <dgm:prSet/>
      <dgm:spPr/>
      <dgm:t>
        <a:bodyPr/>
        <a:lstStyle/>
        <a:p>
          <a:endParaRPr lang="pl-PL"/>
        </a:p>
      </dgm:t>
    </dgm:pt>
    <dgm:pt modelId="{49281F91-BBC4-4D43-80E0-9CA80BF45281}" type="sibTrans" cxnId="{5DB58683-EE49-4C0F-87B9-4B307C8BE4E6}">
      <dgm:prSet/>
      <dgm:spPr/>
      <dgm:t>
        <a:bodyPr/>
        <a:lstStyle/>
        <a:p>
          <a:endParaRPr lang="pl-PL"/>
        </a:p>
      </dgm:t>
    </dgm:pt>
    <dgm:pt modelId="{256B7EB0-FCBC-4A38-8D36-AFA257C44A0A}">
      <dgm:prSet phldrT="[Tekst]"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pl-PL" sz="2000" dirty="0"/>
            <a:t>Schizofrenia przewlekła</a:t>
          </a:r>
        </a:p>
      </dgm:t>
    </dgm:pt>
    <dgm:pt modelId="{063DEC37-D38E-4AE5-85C9-6D8FB7ACB834}" type="parTrans" cxnId="{ECA7D430-5E3C-49F4-93F0-4DEA2687BB9C}">
      <dgm:prSet/>
      <dgm:spPr/>
      <dgm:t>
        <a:bodyPr/>
        <a:lstStyle/>
        <a:p>
          <a:endParaRPr lang="pl-PL"/>
        </a:p>
      </dgm:t>
    </dgm:pt>
    <dgm:pt modelId="{F8A3D92D-0819-41C8-A8CD-7DF1298F6300}" type="sibTrans" cxnId="{ECA7D430-5E3C-49F4-93F0-4DEA2687BB9C}">
      <dgm:prSet/>
      <dgm:spPr/>
      <dgm:t>
        <a:bodyPr/>
        <a:lstStyle/>
        <a:p>
          <a:endParaRPr lang="pl-PL"/>
        </a:p>
      </dgm:t>
    </dgm:pt>
    <dgm:pt modelId="{93B46F9D-8F10-478D-8CAF-E0FB3BD1F6EB}" type="pres">
      <dgm:prSet presAssocID="{2BBC0EC1-CACF-4AD3-8170-82ACDCC7901E}" presName="Name0" presStyleCnt="0">
        <dgm:presLayoutVars>
          <dgm:dir/>
          <dgm:animLvl val="lvl"/>
          <dgm:resizeHandles val="exact"/>
        </dgm:presLayoutVars>
      </dgm:prSet>
      <dgm:spPr/>
    </dgm:pt>
    <dgm:pt modelId="{2CF4AE11-DA8B-4E89-B6DD-1F69817234B8}" type="pres">
      <dgm:prSet presAssocID="{256B7EB0-FCBC-4A38-8D36-AFA257C44A0A}" presName="boxAndChildren" presStyleCnt="0"/>
      <dgm:spPr/>
    </dgm:pt>
    <dgm:pt modelId="{95C5DDD5-B3A2-479F-839F-4E78A143D662}" type="pres">
      <dgm:prSet presAssocID="{256B7EB0-FCBC-4A38-8D36-AFA257C44A0A}" presName="parentTextBox" presStyleLbl="node1" presStyleIdx="0" presStyleCnt="3" custScaleX="79146"/>
      <dgm:spPr/>
    </dgm:pt>
    <dgm:pt modelId="{4C009BCE-6B9E-41E3-8F6B-7D774AD4E652}" type="pres">
      <dgm:prSet presAssocID="{49281F91-BBC4-4D43-80E0-9CA80BF45281}" presName="sp" presStyleCnt="0"/>
      <dgm:spPr/>
    </dgm:pt>
    <dgm:pt modelId="{774066C6-7A42-4553-BD92-6E7B19870FD5}" type="pres">
      <dgm:prSet presAssocID="{2FB62D7F-114C-477C-B8C8-8624DBBB0DFD}" presName="arrowAndChildren" presStyleCnt="0"/>
      <dgm:spPr/>
    </dgm:pt>
    <dgm:pt modelId="{36ADD397-FA5A-4941-89A4-D5DE9C649AFA}" type="pres">
      <dgm:prSet presAssocID="{2FB62D7F-114C-477C-B8C8-8624DBBB0DFD}" presName="parentTextArrow" presStyleLbl="node1" presStyleIdx="1" presStyleCnt="3" custScaleX="79146"/>
      <dgm:spPr/>
    </dgm:pt>
    <dgm:pt modelId="{500D401D-B7A3-4D90-A409-62C653B1DCE7}" type="pres">
      <dgm:prSet presAssocID="{D9D2AA63-D1DD-4D6C-AE3C-F7D3EC080560}" presName="sp" presStyleCnt="0"/>
      <dgm:spPr/>
    </dgm:pt>
    <dgm:pt modelId="{FAED793C-9676-4F75-B01E-A444A57867FD}" type="pres">
      <dgm:prSet presAssocID="{55558653-C3E1-498C-8389-3088313AEC7B}" presName="arrowAndChildren" presStyleCnt="0"/>
      <dgm:spPr/>
    </dgm:pt>
    <dgm:pt modelId="{1A7AF1CA-4E49-474E-B57F-EA1E74F494A0}" type="pres">
      <dgm:prSet presAssocID="{55558653-C3E1-498C-8389-3088313AEC7B}" presName="parentTextArrow" presStyleLbl="node1" presStyleIdx="2" presStyleCnt="3" custScaleX="79146" custLinFactNeighborX="560" custLinFactNeighborY="-46"/>
      <dgm:spPr/>
    </dgm:pt>
  </dgm:ptLst>
  <dgm:cxnLst>
    <dgm:cxn modelId="{A244E829-48D0-46A4-B4C6-2D6BC45D238A}" srcId="{2BBC0EC1-CACF-4AD3-8170-82ACDCC7901E}" destId="{55558653-C3E1-498C-8389-3088313AEC7B}" srcOrd="0" destOrd="0" parTransId="{BD29F22D-AF00-44EE-BDC9-7399B095F836}" sibTransId="{D9D2AA63-D1DD-4D6C-AE3C-F7D3EC080560}"/>
    <dgm:cxn modelId="{ECA7D430-5E3C-49F4-93F0-4DEA2687BB9C}" srcId="{2BBC0EC1-CACF-4AD3-8170-82ACDCC7901E}" destId="{256B7EB0-FCBC-4A38-8D36-AFA257C44A0A}" srcOrd="2" destOrd="0" parTransId="{063DEC37-D38E-4AE5-85C9-6D8FB7ACB834}" sibTransId="{F8A3D92D-0819-41C8-A8CD-7DF1298F6300}"/>
    <dgm:cxn modelId="{EAC81960-9474-4972-9DFF-93D45EF06B68}" type="presOf" srcId="{2BBC0EC1-CACF-4AD3-8170-82ACDCC7901E}" destId="{93B46F9D-8F10-478D-8CAF-E0FB3BD1F6EB}" srcOrd="0" destOrd="0" presId="urn:microsoft.com/office/officeart/2005/8/layout/process4"/>
    <dgm:cxn modelId="{43FCFF7F-0C33-47CA-9F36-29FB3D47C9A3}" type="presOf" srcId="{55558653-C3E1-498C-8389-3088313AEC7B}" destId="{1A7AF1CA-4E49-474E-B57F-EA1E74F494A0}" srcOrd="0" destOrd="0" presId="urn:microsoft.com/office/officeart/2005/8/layout/process4"/>
    <dgm:cxn modelId="{5DB58683-EE49-4C0F-87B9-4B307C8BE4E6}" srcId="{2BBC0EC1-CACF-4AD3-8170-82ACDCC7901E}" destId="{2FB62D7F-114C-477C-B8C8-8624DBBB0DFD}" srcOrd="1" destOrd="0" parTransId="{B5E4DB9F-BCB9-4366-B261-1C8ABCC3951A}" sibTransId="{49281F91-BBC4-4D43-80E0-9CA80BF45281}"/>
    <dgm:cxn modelId="{7901B8CA-93D7-40C8-8B27-ACCE547A5497}" type="presOf" srcId="{2FB62D7F-114C-477C-B8C8-8624DBBB0DFD}" destId="{36ADD397-FA5A-4941-89A4-D5DE9C649AFA}" srcOrd="0" destOrd="0" presId="urn:microsoft.com/office/officeart/2005/8/layout/process4"/>
    <dgm:cxn modelId="{0A4FA9E5-6AB1-494A-952E-9B6CCDE8DD7D}" type="presOf" srcId="{256B7EB0-FCBC-4A38-8D36-AFA257C44A0A}" destId="{95C5DDD5-B3A2-479F-839F-4E78A143D662}" srcOrd="0" destOrd="0" presId="urn:microsoft.com/office/officeart/2005/8/layout/process4"/>
    <dgm:cxn modelId="{788B37B5-FAD1-41D7-9195-595BB186A030}" type="presParOf" srcId="{93B46F9D-8F10-478D-8CAF-E0FB3BD1F6EB}" destId="{2CF4AE11-DA8B-4E89-B6DD-1F69817234B8}" srcOrd="0" destOrd="0" presId="urn:microsoft.com/office/officeart/2005/8/layout/process4"/>
    <dgm:cxn modelId="{B9191E69-F484-4D24-A280-D2CE202BFC70}" type="presParOf" srcId="{2CF4AE11-DA8B-4E89-B6DD-1F69817234B8}" destId="{95C5DDD5-B3A2-479F-839F-4E78A143D662}" srcOrd="0" destOrd="0" presId="urn:microsoft.com/office/officeart/2005/8/layout/process4"/>
    <dgm:cxn modelId="{9E8AEF27-199A-48A5-AC7B-5D184507DE53}" type="presParOf" srcId="{93B46F9D-8F10-478D-8CAF-E0FB3BD1F6EB}" destId="{4C009BCE-6B9E-41E3-8F6B-7D774AD4E652}" srcOrd="1" destOrd="0" presId="urn:microsoft.com/office/officeart/2005/8/layout/process4"/>
    <dgm:cxn modelId="{8E25486A-66BF-441E-8187-793472B365D2}" type="presParOf" srcId="{93B46F9D-8F10-478D-8CAF-E0FB3BD1F6EB}" destId="{774066C6-7A42-4553-BD92-6E7B19870FD5}" srcOrd="2" destOrd="0" presId="urn:microsoft.com/office/officeart/2005/8/layout/process4"/>
    <dgm:cxn modelId="{B93C0FEE-9663-4C19-B008-DBAC9CF28EF8}" type="presParOf" srcId="{774066C6-7A42-4553-BD92-6E7B19870FD5}" destId="{36ADD397-FA5A-4941-89A4-D5DE9C649AFA}" srcOrd="0" destOrd="0" presId="urn:microsoft.com/office/officeart/2005/8/layout/process4"/>
    <dgm:cxn modelId="{C8D619BA-6DDB-4019-B4B0-BCD1CB808166}" type="presParOf" srcId="{93B46F9D-8F10-478D-8CAF-E0FB3BD1F6EB}" destId="{500D401D-B7A3-4D90-A409-62C653B1DCE7}" srcOrd="3" destOrd="0" presId="urn:microsoft.com/office/officeart/2005/8/layout/process4"/>
    <dgm:cxn modelId="{9EB8A28D-9EFB-492B-B049-B2D041757926}" type="presParOf" srcId="{93B46F9D-8F10-478D-8CAF-E0FB3BD1F6EB}" destId="{FAED793C-9676-4F75-B01E-A444A57867FD}" srcOrd="4" destOrd="0" presId="urn:microsoft.com/office/officeart/2005/8/layout/process4"/>
    <dgm:cxn modelId="{48B6D95E-F9B1-47EE-B004-B23A3ACCAFAA}" type="presParOf" srcId="{FAED793C-9676-4F75-B01E-A444A57867FD}" destId="{1A7AF1CA-4E49-474E-B57F-EA1E74F494A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086FA-3C6C-4928-BA1F-B12F5895DFCB}">
      <dsp:nvSpPr>
        <dsp:cNvPr id="0" name=""/>
        <dsp:cNvSpPr/>
      </dsp:nvSpPr>
      <dsp:spPr>
        <a:xfrm>
          <a:off x="4028999" y="-218094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 dirty="0"/>
            <a:t>Urojenia, </a:t>
          </a:r>
        </a:p>
      </dsp:txBody>
      <dsp:txXfrm>
        <a:off x="4326401" y="-218094"/>
        <a:ext cx="594805" cy="1588415"/>
      </dsp:txXfrm>
    </dsp:sp>
    <dsp:sp modelId="{E255155D-3EF3-455C-B903-6E63A7CE2312}">
      <dsp:nvSpPr>
        <dsp:cNvPr id="0" name=""/>
        <dsp:cNvSpPr/>
      </dsp:nvSpPr>
      <dsp:spPr>
        <a:xfrm rot="2400000">
          <a:off x="5391572" y="277857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 dirty="0"/>
            <a:t>zaburzenia struktury myślenia</a:t>
          </a:r>
        </a:p>
      </dsp:txBody>
      <dsp:txXfrm>
        <a:off x="5755882" y="302210"/>
        <a:ext cx="594805" cy="1588415"/>
      </dsp:txXfrm>
    </dsp:sp>
    <dsp:sp modelId="{D2E5D21D-E6C6-4A21-AA9E-97B6439E0E06}">
      <dsp:nvSpPr>
        <dsp:cNvPr id="0" name=""/>
        <dsp:cNvSpPr/>
      </dsp:nvSpPr>
      <dsp:spPr>
        <a:xfrm rot="4800000">
          <a:off x="6116588" y="1533612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 dirty="0"/>
            <a:t>omamy</a:t>
          </a:r>
        </a:p>
      </dsp:txBody>
      <dsp:txXfrm rot="-5400000">
        <a:off x="6019695" y="2116433"/>
        <a:ext cx="1588415" cy="594805"/>
      </dsp:txXfrm>
    </dsp:sp>
    <dsp:sp modelId="{C386772A-57D7-4E1C-9C05-C4A877C510A6}">
      <dsp:nvSpPr>
        <dsp:cNvPr id="0" name=""/>
        <dsp:cNvSpPr/>
      </dsp:nvSpPr>
      <dsp:spPr>
        <a:xfrm rot="7200000">
          <a:off x="5864797" y="2961621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 dirty="0"/>
            <a:t>dysfunkcje w komunikacji, </a:t>
          </a:r>
        </a:p>
      </dsp:txBody>
      <dsp:txXfrm rot="-5400000">
        <a:off x="5755539" y="3614563"/>
        <a:ext cx="1588415" cy="594805"/>
      </dsp:txXfrm>
    </dsp:sp>
    <dsp:sp modelId="{E221EFF0-DFE1-4772-899A-6ABD1F3B78C4}">
      <dsp:nvSpPr>
        <dsp:cNvPr id="0" name=""/>
        <dsp:cNvSpPr/>
      </dsp:nvSpPr>
      <dsp:spPr>
        <a:xfrm rot="9600000">
          <a:off x="4754014" y="3816606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 dirty="0"/>
            <a:t>spłycenie ekspresji emocji (afektu)</a:t>
          </a:r>
        </a:p>
      </dsp:txBody>
      <dsp:txXfrm rot="10800000">
        <a:off x="5087017" y="4018511"/>
        <a:ext cx="594805" cy="1588415"/>
      </dsp:txXfrm>
    </dsp:sp>
    <dsp:sp modelId="{A091C47D-F7A9-4E7C-8E59-5F2740E20E57}">
      <dsp:nvSpPr>
        <dsp:cNvPr id="0" name=""/>
        <dsp:cNvSpPr/>
      </dsp:nvSpPr>
      <dsp:spPr>
        <a:xfrm rot="12000000">
          <a:off x="3299036" y="3816608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 dirty="0"/>
            <a:t>utrata zainteresowań relacjami społecznymi</a:t>
          </a:r>
        </a:p>
      </dsp:txBody>
      <dsp:txXfrm rot="10800000">
        <a:off x="3560837" y="4018513"/>
        <a:ext cx="594805" cy="1588415"/>
      </dsp:txXfrm>
    </dsp:sp>
    <dsp:sp modelId="{4DCCBF32-2C91-4EA1-BDE1-DED463B9960D}">
      <dsp:nvSpPr>
        <dsp:cNvPr id="0" name=""/>
        <dsp:cNvSpPr/>
      </dsp:nvSpPr>
      <dsp:spPr>
        <a:xfrm rot="14400000">
          <a:off x="2188248" y="2884547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/>
            <a:t>spadek </a:t>
          </a:r>
          <a:r>
            <a:rPr lang="pl-PL" sz="900" kern="1200" dirty="0"/>
            <a:t>motywacji,</a:t>
          </a:r>
        </a:p>
      </dsp:txBody>
      <dsp:txXfrm rot="5400000">
        <a:off x="1898700" y="3537489"/>
        <a:ext cx="1588415" cy="594805"/>
      </dsp:txXfrm>
    </dsp:sp>
    <dsp:sp modelId="{BF2060C8-8706-4D44-AC40-DC9C1B5AA229}">
      <dsp:nvSpPr>
        <dsp:cNvPr id="0" name=""/>
        <dsp:cNvSpPr/>
      </dsp:nvSpPr>
      <dsp:spPr>
        <a:xfrm rot="16800000">
          <a:off x="1936453" y="1456546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 dirty="0" err="1"/>
            <a:t>anhedonia</a:t>
          </a:r>
          <a:endParaRPr lang="pl-PL" sz="900" kern="1200" dirty="0"/>
        </a:p>
      </dsp:txBody>
      <dsp:txXfrm rot="5400000">
        <a:off x="1634540" y="2039367"/>
        <a:ext cx="1588415" cy="594805"/>
      </dsp:txXfrm>
    </dsp:sp>
    <dsp:sp modelId="{B6D2BE76-33DF-495C-809A-C0CF1F3AF01D}">
      <dsp:nvSpPr>
        <dsp:cNvPr id="0" name=""/>
        <dsp:cNvSpPr/>
      </dsp:nvSpPr>
      <dsp:spPr>
        <a:xfrm rot="19200000">
          <a:off x="2661468" y="200783"/>
          <a:ext cx="1189609" cy="1796597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5000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900" kern="1200"/>
            <a:t>apatia</a:t>
          </a:r>
          <a:r>
            <a:rPr lang="pl-PL" sz="900" kern="1200" dirty="0"/>
            <a:t>.</a:t>
          </a:r>
        </a:p>
      </dsp:txBody>
      <dsp:txXfrm>
        <a:off x="2891962" y="225136"/>
        <a:ext cx="594805" cy="158841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C5DDD5-B3A2-479F-839F-4E78A143D662}">
      <dsp:nvSpPr>
        <dsp:cNvPr id="0" name=""/>
        <dsp:cNvSpPr/>
      </dsp:nvSpPr>
      <dsp:spPr>
        <a:xfrm>
          <a:off x="457965" y="3042308"/>
          <a:ext cx="3476184" cy="998553"/>
        </a:xfrm>
        <a:prstGeom prst="rec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Schizofrenia przewlekła</a:t>
          </a:r>
        </a:p>
      </dsp:txBody>
      <dsp:txXfrm>
        <a:off x="457965" y="3042308"/>
        <a:ext cx="3476184" cy="998553"/>
      </dsp:txXfrm>
    </dsp:sp>
    <dsp:sp modelId="{36ADD397-FA5A-4941-89A4-D5DE9C649AFA}">
      <dsp:nvSpPr>
        <dsp:cNvPr id="0" name=""/>
        <dsp:cNvSpPr/>
      </dsp:nvSpPr>
      <dsp:spPr>
        <a:xfrm rot="10800000">
          <a:off x="457965" y="1521511"/>
          <a:ext cx="3476184" cy="1535775"/>
        </a:xfrm>
        <a:prstGeom prst="upArrowCallou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Pierwszy epizod psychozy</a:t>
          </a:r>
        </a:p>
      </dsp:txBody>
      <dsp:txXfrm rot="10800000">
        <a:off x="457965" y="1521511"/>
        <a:ext cx="3476184" cy="997901"/>
      </dsp:txXfrm>
    </dsp:sp>
    <dsp:sp modelId="{1A7AF1CA-4E49-474E-B57F-EA1E74F494A0}">
      <dsp:nvSpPr>
        <dsp:cNvPr id="0" name=""/>
        <dsp:cNvSpPr/>
      </dsp:nvSpPr>
      <dsp:spPr>
        <a:xfrm rot="10800000">
          <a:off x="482561" y="7"/>
          <a:ext cx="3476184" cy="1535775"/>
        </a:xfrm>
        <a:prstGeom prst="upArrowCallout">
          <a:avLst/>
        </a:prstGeom>
        <a:solidFill>
          <a:schemeClr val="accent6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Stan wysokiego ryzyka rozwoju psychozy</a:t>
          </a:r>
        </a:p>
      </dsp:txBody>
      <dsp:txXfrm rot="10800000">
        <a:off x="482561" y="7"/>
        <a:ext cx="3476184" cy="9979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14.06.2021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14.06.2021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t>14.06.2021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t>14.06.2021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t>14.06.2021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t>14.06.2021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t>14.06.2021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t>14.06.2021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t>14.06.2021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t>14.06.2021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t>14.06.2021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t>14.06.2021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t>14.06.2021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t>14.06.2021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t>14.06.2021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77677" y="2258306"/>
            <a:ext cx="7570787" cy="143954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sz="4400" i="1" dirty="0"/>
              <a:t>	                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Określenie wpływu czynników biologicznych i środowiskowych na rozwój zaburzeń psychicznych oraz metody ich wczesnego wykrywania i leczenia</a:t>
            </a: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8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44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98FABE8-0676-419E-8008-D39230F9B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092" y="1412776"/>
            <a:ext cx="8229600" cy="1143000"/>
          </a:xfrm>
        </p:spPr>
        <p:txBody>
          <a:bodyPr/>
          <a:lstStyle/>
          <a:p>
            <a:r>
              <a:rPr lang="pl-PL" sz="3200" dirty="0"/>
              <a:t>Działania podejmowane w ramach badania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13B571-ABE8-4BFA-94C8-566886047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9672" y="2332037"/>
            <a:ext cx="6995120" cy="4525963"/>
          </a:xfrm>
        </p:spPr>
        <p:txBody>
          <a:bodyPr/>
          <a:lstStyle/>
          <a:p>
            <a:pPr algn="just"/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ramach badania prowadzona jest rekrutacja pacjentów w stanach wysokiego ryzyka rozwoju psychozy (UHR) pacjentów z pierwszym epizodem psychozy (FP) oraz pacjentów z przewlekłą schizofrenią (SP) i grupy kontrolnej </a:t>
            </a:r>
          </a:p>
          <a:p>
            <a:pPr algn="just"/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Poza standardowym wywiadem i badaniem psychiatrycznym uczestnicy badania poddawani są badaniom neuropsychologicznym pod kątem oceny funkcji poznawczych i badaniom </a:t>
            </a:r>
            <a:r>
              <a:rPr lang="pl-PL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traktograficznym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przy użyciu rezonansu magnetycznego (DTI). Od uczestników badania pobierana jest również krew do  analizy </a:t>
            </a:r>
            <a:r>
              <a:rPr lang="pl-PL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cytometrycznej</a:t>
            </a:r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pod kątem oceny liczebności komórek macierzystych oraz badań biochemicznych (m.in. składowych układu dopełniacza, S1P) i genetycznych.  </a:t>
            </a:r>
          </a:p>
          <a:p>
            <a:pPr algn="just"/>
            <a:endParaRPr lang="pl-PL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l-PL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Przeprowadzono również rekrutację i zabezpieczono materiał biologiczny od 30 pacjentów z napadami lęku oraz 30 osób zdrowych do grupy kontrolnej w ramach badania związków zaburzeń mikroflory jelitowej z zaburzeniami psychicznymi. </a:t>
            </a:r>
          </a:p>
          <a:p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926150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0FF0B5-91D9-4F0D-9EB8-375B4A87D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40768"/>
            <a:ext cx="8229600" cy="1143000"/>
          </a:xfrm>
        </p:spPr>
        <p:txBody>
          <a:bodyPr/>
          <a:lstStyle/>
          <a:p>
            <a:r>
              <a:rPr lang="pl-PL" dirty="0"/>
              <a:t>Spodziewane korzyści z badania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949C77-4DD8-4244-9B34-2E358D395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2852936"/>
            <a:ext cx="7715200" cy="3273227"/>
          </a:xfrm>
        </p:spPr>
        <p:txBody>
          <a:bodyPr/>
          <a:lstStyle/>
          <a:p>
            <a:pPr marL="0" indent="0" algn="ctr"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Uzyskane wyniki pozwolą lepiej zrozumieć mechanizmy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etiopatogenetyczne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zaburzeń psychicznych, ocenić rolę składowych układu regeneracyjnego oraz stanu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mikrobiomu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jelitowego i bariery jelitowej jako ich potencjalnych markerów oraz zaobserwować, jaki wpływ na mobilizację komórek macierzystych ma stosowanie neuroleptyków a jaki wpływ na przebieg samej choroby i efektywność leczenia psychiatrycznego wywiera zmienność w obrębie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mikrobiomu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jelit.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6158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EC3335-C9BA-4084-9566-63B105B3B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78967"/>
            <a:ext cx="8229600" cy="1143000"/>
          </a:xfrm>
        </p:spPr>
        <p:txBody>
          <a:bodyPr/>
          <a:lstStyle/>
          <a:p>
            <a:r>
              <a:rPr lang="pl-PL" dirty="0"/>
              <a:t>Zaburzenia psychiczne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3278241-2DCC-4D4B-887B-61AC414A0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2321967"/>
            <a:ext cx="7581528" cy="3465835"/>
          </a:xfrm>
        </p:spPr>
        <p:txBody>
          <a:bodyPr/>
          <a:lstStyle/>
          <a:p>
            <a:pPr algn="just"/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 badania epidemiologicznego, przeprowadzonego na grupie ponad 10 tys. dorosłych Polaków wynika, że u 23,4 % osób w ciągu życia rozpoznawane jest co najmniej jedno zaburzenie psychiczne (Kiejna i </a:t>
            </a:r>
            <a:r>
              <a:rPr lang="pl-PL" sz="24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wsp</a:t>
            </a:r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., 2015)</a:t>
            </a:r>
          </a:p>
          <a:p>
            <a:pPr algn="just"/>
            <a:r>
              <a:rPr lang="pl-PL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 zaburzeń psychicznych należą m.in. </a:t>
            </a:r>
            <a:r>
              <a:rPr lang="pl-PL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stany lękowe, depresja, uzależnienia, choroba afektywna dwubiegunowa, czy schizofrenia</a:t>
            </a:r>
          </a:p>
          <a:p>
            <a:pPr algn="just"/>
            <a:endParaRPr lang="pl-PL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/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5581821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B2B7814-987A-48C4-B6F3-41B89F9E2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87387"/>
            <a:ext cx="8229600" cy="1143000"/>
          </a:xfrm>
        </p:spPr>
        <p:txBody>
          <a:bodyPr/>
          <a:lstStyle/>
          <a:p>
            <a:r>
              <a:rPr lang="pl-PL" dirty="0"/>
              <a:t>Schizofrenia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FCF851-4040-43F6-8B0C-A497E4FD3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4" y="2060848"/>
            <a:ext cx="6552728" cy="4295502"/>
          </a:xfrm>
        </p:spPr>
        <p:txBody>
          <a:bodyPr/>
          <a:lstStyle/>
          <a:p>
            <a:pPr algn="just"/>
            <a:r>
              <a:rPr lang="pl-PL" sz="2000" dirty="0"/>
              <a:t>Schizofrenia jest zaburzeniem psychicznym o złożonej i nie do końca poznanej etiopatogenezie oraz trudnym do przewidzenia przebiegu. </a:t>
            </a:r>
          </a:p>
          <a:p>
            <a:pPr marL="0" indent="0" algn="just">
              <a:buNone/>
            </a:pPr>
            <a:endParaRPr lang="pl-PL" sz="2000" dirty="0"/>
          </a:p>
          <a:p>
            <a:pPr algn="just"/>
            <a:r>
              <a:rPr lang="pl-PL" sz="2000" dirty="0"/>
              <a:t>Częstość występowania w populacji ogólnej 0,5-1%</a:t>
            </a:r>
          </a:p>
          <a:p>
            <a:pPr marL="0" indent="0" algn="just">
              <a:buNone/>
            </a:pPr>
            <a:endParaRPr lang="pl-PL" sz="2000" dirty="0"/>
          </a:p>
          <a:p>
            <a:pPr algn="just"/>
            <a:r>
              <a:rPr lang="pl-PL" sz="2000" dirty="0"/>
              <a:t>Obecnie uważa się, że rozwój choroby jest efektem współdziałania predyspozycji genetycznych i czynników środowiskowych</a:t>
            </a:r>
          </a:p>
          <a:p>
            <a:pPr algn="just"/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218364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780E10-858F-481F-8368-B77721CF4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061864"/>
            <a:ext cx="8229600" cy="1143000"/>
          </a:xfrm>
        </p:spPr>
        <p:txBody>
          <a:bodyPr/>
          <a:lstStyle/>
          <a:p>
            <a:r>
              <a:rPr lang="pl-PL" dirty="0"/>
              <a:t>Schizofrenia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F0A99190-3EE8-4C88-8FA1-D3B4E6649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988840"/>
            <a:ext cx="8229600" cy="4525963"/>
          </a:xfrm>
        </p:spPr>
        <p:txBody>
          <a:bodyPr rtlCol="0">
            <a:normAutofit fontScale="85000" lnSpcReduction="20000"/>
          </a:bodyPr>
          <a:lstStyle/>
          <a:p>
            <a:pPr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l-PL" dirty="0"/>
          </a:p>
          <a:p>
            <a:pPr marL="800100" lvl="1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/>
              <a:t>Schizofrenia wiąże się z upośledzeniem funkcjonowania pacjenta w społeczeństwie i znacznym obniżeniem jakości życia, u pacjentów często dochodzi do prób samobójczych</a:t>
            </a:r>
          </a:p>
          <a:p>
            <a:pPr marL="800100" lvl="1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pl-PL" dirty="0"/>
          </a:p>
          <a:p>
            <a:pPr marL="800100" lvl="1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/>
              <a:t>Z chorobą tą wiążą się wysokie koszty leczenia i hospitalizacji, świadczeń socjalnych i rentowych (znaczne obciążenie finansowe dla społeczeństwa)</a:t>
            </a:r>
          </a:p>
          <a:p>
            <a:pPr marL="457200" lvl="1" indent="0" eaLnBrk="1" fontAlgn="auto" hangingPunct="1">
              <a:spcAft>
                <a:spcPts val="0"/>
              </a:spcAft>
              <a:buNone/>
              <a:defRPr/>
            </a:pPr>
            <a:endParaRPr lang="pl-PL" dirty="0"/>
          </a:p>
          <a:p>
            <a:pPr marL="800100" lvl="1" indent="-3429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pl-PL" dirty="0"/>
              <a:t>Leczenie oparte na farmakoterapii + wszelkiego rodzaju wsparcie psychoterapeutyczne – leczenie głównie objawowe na moment obecny brak skutecznego środka umożliwiającego całkowite wyleczenie pacjentów</a:t>
            </a:r>
          </a:p>
          <a:p>
            <a:pPr lvl="1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9084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Symbol zastępczy zawartości 3">
            <a:extLst>
              <a:ext uri="{FF2B5EF4-FFF2-40B4-BE49-F238E27FC236}">
                <a16:creationId xmlns:a16="http://schemas.microsoft.com/office/drawing/2014/main" id="{D437C4B7-1595-4AFE-AF65-46C0684EEC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5270218"/>
              </p:ext>
            </p:extLst>
          </p:nvPr>
        </p:nvGraphicFramePr>
        <p:xfrm>
          <a:off x="539552" y="1124744"/>
          <a:ext cx="9237712" cy="5318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pole tekstowe 5">
            <a:extLst>
              <a:ext uri="{FF2B5EF4-FFF2-40B4-BE49-F238E27FC236}">
                <a16:creationId xmlns:a16="http://schemas.microsoft.com/office/drawing/2014/main" id="{D0C29E8D-DD50-430A-9305-6738452BCE0A}"/>
              </a:ext>
            </a:extLst>
          </p:cNvPr>
          <p:cNvSpPr txBox="1"/>
          <p:nvPr/>
        </p:nvSpPr>
        <p:spPr>
          <a:xfrm>
            <a:off x="4042284" y="3479800"/>
            <a:ext cx="22322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dirty="0"/>
              <a:t>OBJAWY</a:t>
            </a:r>
            <a:br>
              <a:rPr lang="pl-PL" sz="2000" dirty="0"/>
            </a:br>
            <a:r>
              <a:rPr lang="pl-PL" sz="2000" dirty="0"/>
              <a:t>SCHIZOFRENII</a:t>
            </a:r>
          </a:p>
        </p:txBody>
      </p:sp>
    </p:spTree>
    <p:extLst>
      <p:ext uri="{BB962C8B-B14F-4D97-AF65-F5344CB8AC3E}">
        <p14:creationId xmlns:p14="http://schemas.microsoft.com/office/powerpoint/2010/main" val="4205053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1EEAA7-C30D-4775-8C8F-74C3C3C4A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832" y="908720"/>
            <a:ext cx="8229600" cy="1143000"/>
          </a:xfrm>
        </p:spPr>
        <p:txBody>
          <a:bodyPr/>
          <a:lstStyle/>
          <a:p>
            <a:r>
              <a:rPr lang="pl-PL" dirty="0"/>
              <a:t>Przebieg schizofrenii (1)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774CDF32-CC36-4794-B22E-3CAFE913E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872" y="2332037"/>
            <a:ext cx="4105200" cy="4525963"/>
          </a:xfrm>
        </p:spPr>
        <p:txBody>
          <a:bodyPr/>
          <a:lstStyle/>
          <a:p>
            <a:pPr algn="just"/>
            <a:r>
              <a:rPr lang="pl-PL" sz="1800" dirty="0"/>
              <a:t>Zwykle już na kilka lat przed pierwszym epizodem psychozy (FEP) u pacjentów można zaobserwować zwiewne i przemijające objawy psychotyczne – stan ten nazywamy stanem wysokiego ryzyka rozwoju psychozy (UHR).</a:t>
            </a:r>
          </a:p>
          <a:p>
            <a:pPr marL="0" indent="0" algn="just">
              <a:buNone/>
            </a:pPr>
            <a:endParaRPr lang="pl-PL" sz="1800" dirty="0"/>
          </a:p>
          <a:p>
            <a:pPr algn="just"/>
            <a:r>
              <a:rPr lang="pl-PL" sz="1800" dirty="0"/>
              <a:t>Wczesne rozpoznanie zaburzenia i wdrożenie odpowiedniego leczenia zwiększa szanse na złagodzenie przebiegu choroby.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altLang="pl-PL" sz="1800" b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DF558C7D-FD59-4D9E-A4B7-5C07BDA23778}"/>
              </a:ext>
            </a:extLst>
          </p:cNvPr>
          <p:cNvSpPr txBox="1">
            <a:spLocks/>
          </p:cNvSpPr>
          <p:nvPr/>
        </p:nvSpPr>
        <p:spPr bwMode="auto">
          <a:xfrm>
            <a:off x="1114872" y="4941549"/>
            <a:ext cx="7344815" cy="191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82563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endParaRPr lang="pl-PL" altLang="pl-PL" sz="1400" dirty="0"/>
          </a:p>
          <a:p>
            <a:pPr>
              <a:buFont typeface="Arial" panose="020B0604020202020204" pitchFamily="34" charset="0"/>
              <a:buChar char="•"/>
            </a:pPr>
            <a:endParaRPr lang="pl-PL" altLang="pl-PL" sz="1400" dirty="0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6A4E811A-E923-4535-9022-6190914E52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3158357"/>
              </p:ext>
            </p:extLst>
          </p:nvPr>
        </p:nvGraphicFramePr>
        <p:xfrm>
          <a:off x="5148064" y="2051720"/>
          <a:ext cx="4392116" cy="4041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9937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1EEAA7-C30D-4775-8C8F-74C3C3C4A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832" y="908720"/>
            <a:ext cx="8229600" cy="1143000"/>
          </a:xfrm>
        </p:spPr>
        <p:txBody>
          <a:bodyPr/>
          <a:lstStyle/>
          <a:p>
            <a:r>
              <a:rPr lang="pl-PL" dirty="0"/>
              <a:t>Przebieg schizofrenii (2)</a:t>
            </a:r>
          </a:p>
        </p:txBody>
      </p:sp>
      <p:sp>
        <p:nvSpPr>
          <p:cNvPr id="5" name="Symbol zastępczy zawartości 2">
            <a:extLst>
              <a:ext uri="{FF2B5EF4-FFF2-40B4-BE49-F238E27FC236}">
                <a16:creationId xmlns:a16="http://schemas.microsoft.com/office/drawing/2014/main" id="{774CDF32-CC36-4794-B22E-3CAFE913E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4872" y="2332037"/>
            <a:ext cx="3186113" cy="4525963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1600" b="1" dirty="0"/>
              <a:t>Przebieg choroby jest zróżnicowany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1600" b="1" dirty="0"/>
              <a:t>U większości pacjentów ma ona przebieg epizodyczny z okresami zaostrzeń i remisji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altLang="pl-PL" sz="1600" b="1" dirty="0"/>
              <a:t>Ok. 20% chorych ma korzystny przebieg choroby i większość czasu funkcjonuje na poziomie osób zdrowych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altLang="pl-PL" sz="16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l-PL" altLang="pl-PL" sz="1600" b="1" dirty="0"/>
          </a:p>
        </p:txBody>
      </p:sp>
      <p:sp>
        <p:nvSpPr>
          <p:cNvPr id="6" name="Symbol zastępczy zawartości 2">
            <a:extLst>
              <a:ext uri="{FF2B5EF4-FFF2-40B4-BE49-F238E27FC236}">
                <a16:creationId xmlns:a16="http://schemas.microsoft.com/office/drawing/2014/main" id="{DF558C7D-FD59-4D9E-A4B7-5C07BDA23778}"/>
              </a:ext>
            </a:extLst>
          </p:cNvPr>
          <p:cNvSpPr txBox="1">
            <a:spLocks/>
          </p:cNvSpPr>
          <p:nvPr/>
        </p:nvSpPr>
        <p:spPr bwMode="auto">
          <a:xfrm>
            <a:off x="1114872" y="4941549"/>
            <a:ext cx="7344815" cy="1916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Font typeface="Arial" panose="020B0604020202020204" pitchFamily="34" charset="0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182563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pl-PL" altLang="pl-PL" sz="1400" dirty="0"/>
              <a:t>Niestety nawet 25-30% chorych wykazuje tylko nieznaczną poprawę lub jej brak i cechuje się znacznym upośledzeniem (10% z nich wymaga stałej opieki instytucjonalnej)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altLang="pl-PL" sz="1400" dirty="0"/>
              <a:t>Istnieje szereg cech klinicznych i środowiskowych mogących predysponować pacjenta do danego przebiegu choroby, jednak wciąż jest on trudny do przewidzenia </a:t>
            </a:r>
          </a:p>
          <a:p>
            <a:pPr>
              <a:buFont typeface="Arial" panose="020B0604020202020204" pitchFamily="34" charset="0"/>
              <a:buChar char="•"/>
            </a:pPr>
            <a:endParaRPr lang="pl-PL" altLang="pl-PL" sz="1400" dirty="0"/>
          </a:p>
          <a:p>
            <a:pPr>
              <a:buFont typeface="Arial" panose="020B0604020202020204" pitchFamily="34" charset="0"/>
              <a:buChar char="•"/>
            </a:pPr>
            <a:endParaRPr lang="pl-PL" altLang="pl-PL" sz="1400" dirty="0"/>
          </a:p>
        </p:txBody>
      </p:sp>
      <p:pic>
        <p:nvPicPr>
          <p:cNvPr id="7" name="Obraz 4">
            <a:extLst>
              <a:ext uri="{FF2B5EF4-FFF2-40B4-BE49-F238E27FC236}">
                <a16:creationId xmlns:a16="http://schemas.microsoft.com/office/drawing/2014/main" id="{DC1E35EB-6E30-42CA-AF42-D9DB4982E1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721" y="2327474"/>
            <a:ext cx="4741192" cy="2451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5853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3C3866-259B-4987-A439-28D5A6A7E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254101"/>
            <a:ext cx="7139136" cy="1143000"/>
          </a:xfrm>
        </p:spPr>
        <p:txBody>
          <a:bodyPr/>
          <a:lstStyle/>
          <a:p>
            <a:r>
              <a:rPr lang="pl-PL" dirty="0"/>
              <a:t>Założenia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B232930-AE64-46E2-B2D6-52D0DE587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664" y="2636912"/>
            <a:ext cx="7139136" cy="3489251"/>
          </a:xfrm>
        </p:spPr>
        <p:txBody>
          <a:bodyPr/>
          <a:lstStyle/>
          <a:p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prowadzonych w naszej uczelni badaniach wykazano 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że  w pierwszych epizodach psychotycznych w stosunku do osób zdrowych podwyższone jest  stężenie komórek macierzystych - VSEL (Lin-/CD45-/CD34+) oraz obniżone – sfingozyno-1-fosforanu (S1P) i składnika C3a kaskady dopełniacza (Kucharska-Mazur i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wsp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2014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Planowane w ramach niniejszego tematu badania opierają się na hipotezie, że komórki macierzyste i czynniki wpływające na ich przemieszczanie się są zaangażowane w etiopatogenezę zaburzeń psychicznych poprzez wpływ na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neurogenezę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której zaburzenia można obrazować poprzez badanie funkcji poznawczych i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traktografię</a:t>
            </a:r>
            <a:r>
              <a:rPr lang="pl-PL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2270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7A5955C-E25E-40D3-93EC-F22728D0A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891283"/>
            <a:ext cx="8229600" cy="1143000"/>
          </a:xfrm>
        </p:spPr>
        <p:txBody>
          <a:bodyPr/>
          <a:lstStyle/>
          <a:p>
            <a:r>
              <a:rPr lang="pl-PL" dirty="0"/>
              <a:t>Cel badania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E7A4382-18FD-4F01-9936-59C678BCE0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44824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endParaRPr lang="pl-PL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Głównym celem badań jest uzyskanie nowych, zweryfikowanych naukowo markerów zaburzeń psychicznych, a w konsekwencji personalizacja interwencji profilaktycznych, terapeutycznych i rehabilitacyjnych adresowanych do populacji osób z zaburzeniami psychicznymi oraz osób zagrożonych pojawieniem się tych zaburzeń.</a:t>
            </a:r>
            <a:endParaRPr lang="pl-PL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7066366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5749</TotalTime>
  <Words>727</Words>
  <Application>Microsoft Office PowerPoint</Application>
  <PresentationFormat>Pokaz na ekranie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Zaburzenia psychiczne</vt:lpstr>
      <vt:lpstr>Schizofrenia</vt:lpstr>
      <vt:lpstr>Schizofrenia</vt:lpstr>
      <vt:lpstr>Prezentacja programu PowerPoint</vt:lpstr>
      <vt:lpstr>Przebieg schizofrenii (1)</vt:lpstr>
      <vt:lpstr>Przebieg schizofrenii (2)</vt:lpstr>
      <vt:lpstr>Założenia projektu</vt:lpstr>
      <vt:lpstr>Cel badania</vt:lpstr>
      <vt:lpstr>Działania podejmowane w ramach badania</vt:lpstr>
      <vt:lpstr>Spodziewane korzyści z badania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Anna J</cp:lastModifiedBy>
  <cp:revision>245</cp:revision>
  <cp:lastPrinted>2020-02-25T07:52:40Z</cp:lastPrinted>
  <dcterms:created xsi:type="dcterms:W3CDTF">2010-10-15T06:46:12Z</dcterms:created>
  <dcterms:modified xsi:type="dcterms:W3CDTF">2021-06-15T09:50:54Z</dcterms:modified>
</cp:coreProperties>
</file>