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6"/>
  </p:notesMasterIdLst>
  <p:handoutMasterIdLst>
    <p:handoutMasterId r:id="rId7"/>
  </p:handoutMasterIdLst>
  <p:sldIdLst>
    <p:sldId id="265" r:id="rId2"/>
    <p:sldId id="269" r:id="rId3"/>
    <p:sldId id="268" r:id="rId4"/>
    <p:sldId id="267" r:id="rId5"/>
  </p:sldIdLst>
  <p:sldSz cx="9144000" cy="6858000" type="screen4x3"/>
  <p:notesSz cx="6794500" cy="9931400"/>
  <p:defaultTextStyle>
    <a:defPPr>
      <a:defRPr lang="pl-P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Kamińska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 horzBarState="maximized">
    <p:restoredLeft sz="15637" autoAdjust="0"/>
    <p:restoredTop sz="96395" autoAdjust="0"/>
  </p:normalViewPr>
  <p:slideViewPr>
    <p:cSldViewPr>
      <p:cViewPr varScale="1">
        <p:scale>
          <a:sx n="113" d="100"/>
          <a:sy n="113" d="100"/>
        </p:scale>
        <p:origin x="147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316447D6-9286-4688-A74D-5B66FBF8F548}" type="datetimeFigureOut">
              <a:rPr lang="pl-PL" altLang="pl-PL"/>
              <a:pPr>
                <a:defRPr/>
              </a:pPr>
              <a:t>2021-06-03</a:t>
            </a:fld>
            <a:endParaRPr lang="pl-PL" altLang="pl-PL"/>
          </a:p>
        </p:txBody>
      </p:sp>
      <p:sp>
        <p:nvSpPr>
          <p:cNvPr id="50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l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50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32925"/>
            <a:ext cx="2943225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 defTabSz="925513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903FB60-2793-415C-8036-201E5EEAD3E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3F2F5E9-2C22-48FB-BA4A-FFCA16D37670}" type="datetimeFigureOut">
              <a:rPr lang="pl-PL" altLang="pl-PL"/>
              <a:pPr>
                <a:defRPr/>
              </a:pPr>
              <a:t>2021-06-03</a:t>
            </a:fld>
            <a:endParaRPr lang="pl-PL" altLang="pl-PL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4400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63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8050"/>
            <a:ext cx="5435600" cy="4468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 noProof="0"/>
              <a:t>Kliknij, aby edytować style wzorca tekstu</a:t>
            </a:r>
          </a:p>
          <a:p>
            <a:pPr lvl="1"/>
            <a:r>
              <a:rPr lang="pl-PL" altLang="pl-PL" noProof="0"/>
              <a:t>Drugi poziom</a:t>
            </a:r>
          </a:p>
          <a:p>
            <a:pPr lvl="2"/>
            <a:r>
              <a:rPr lang="pl-PL" altLang="pl-PL" noProof="0"/>
              <a:t>Trzeci poziom</a:t>
            </a:r>
          </a:p>
          <a:p>
            <a:pPr lvl="3"/>
            <a:r>
              <a:rPr lang="pl-PL" altLang="pl-PL" noProof="0"/>
              <a:t>Czwarty poziom</a:t>
            </a:r>
          </a:p>
          <a:p>
            <a:pPr lvl="4"/>
            <a:r>
              <a:rPr lang="pl-PL" altLang="pl-PL" noProof="0"/>
              <a:t>Piąty poziom</a:t>
            </a:r>
          </a:p>
        </p:txBody>
      </p:sp>
      <p:sp>
        <p:nvSpPr>
          <p:cNvPr id="163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163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32925"/>
            <a:ext cx="2944813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AC1F298-8887-47C6-A5C1-82A3398C346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A0D0BE-1590-44F4-93C5-94F2DE392A32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F6AA92-0ECC-4014-BFDD-5924E12A32C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338592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E3372B-08A3-4AB1-869A-E23B49CCAE4A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8E902A-01ED-4DE9-8653-7C58E7B15A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536431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CF23B3-2A67-41FD-AB7A-669716EF6BE2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C29A4-185D-4D86-AC24-F9CD92D69311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494563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ytuł, tekst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0350D3-3C9A-45E6-9E1A-3D93218B66DD}" type="datetime1">
              <a:rPr lang="pl-PL" smtClean="0"/>
              <a:t>2021-06-03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2F1A3B-5804-4ED3-B179-605873C9FA1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182327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37977-8AD3-4479-A3E8-AED07E1C18E4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7B580-E8DE-4736-9B6F-96AD9906D84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23815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E1475-D8B0-4C26-89D8-9DD6641018C5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38E710-604D-40B1-A672-C1DC274760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49150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B88D4-BF61-4E18-9DCF-D5C0233090A5}" type="datetime1">
              <a:rPr lang="pl-PL" smtClean="0"/>
              <a:t>2021-06-03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7F41EB-DCF5-4287-B058-690A48F9A72F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9549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A5AE3-B9D5-463F-9F54-15C7148345FA}" type="datetime1">
              <a:rPr lang="pl-PL" smtClean="0"/>
              <a:t>2021-06-03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33A0A6-9F9C-48AE-8BF5-EAFE074A587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60280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6E0E1E-C517-45FE-9B10-B82377E5D370}" type="datetime1">
              <a:rPr lang="pl-PL" smtClean="0"/>
              <a:t>2021-06-03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53F12-EEA7-4A86-A424-2136E0EE3B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5979391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164B86-D78E-4875-9949-82091879FC6C}" type="datetime1">
              <a:rPr lang="pl-PL" smtClean="0"/>
              <a:t>2021-06-03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2E404-791E-417F-B6FA-AAA21AA898E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91686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BE89CF-7C34-412A-BE0A-25474E4980A7}" type="datetime1">
              <a:rPr lang="pl-PL" smtClean="0"/>
              <a:t>2021-06-03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FE4868-664B-431F-87F0-B9C44B95816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0806711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7FBCB-5D32-42DC-85DE-6B3C6DFC9397}" type="datetime1">
              <a:rPr lang="pl-PL" smtClean="0"/>
              <a:t>2021-06-03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986BF3-8C74-402E-9E9F-0515CD1ECCE9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050330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altLang="pl-PL"/>
              <a:t>Kliknij, aby edytować style wzorca tekstu</a:t>
            </a:r>
          </a:p>
          <a:p>
            <a:pPr lvl="1"/>
            <a:r>
              <a:rPr lang="pl-PL" altLang="pl-PL"/>
              <a:t>Drugi poziom</a:t>
            </a:r>
          </a:p>
          <a:p>
            <a:pPr lvl="2"/>
            <a:r>
              <a:rPr lang="pl-PL" altLang="pl-PL"/>
              <a:t>Trzeci poziom</a:t>
            </a:r>
          </a:p>
          <a:p>
            <a:pPr lvl="3"/>
            <a:r>
              <a:rPr lang="pl-PL" altLang="pl-PL"/>
              <a:t>Czwarty poziom</a:t>
            </a:r>
          </a:p>
          <a:p>
            <a:pPr lvl="4"/>
            <a:r>
              <a:rPr lang="pl-PL" alt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2073DE1-3224-4688-ACBA-A263DAA6073B}" type="datetime1">
              <a:rPr lang="pl-PL" smtClean="0"/>
              <a:t>2021-06-03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pl-PL" altLang="pl-PL"/>
              <a:t>Zadanie badawcze realizowane  w ramach programu Ministra Nauki i Szkolnictwa Wyższego pod nazwą „Regionalna Inicjatywa Doskonałości” w latach 2019-2022 nr projektu 002/RID/2018/19 kwota finansowania 12 000 000 zł</a:t>
            </a:r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751D4D89-A384-4A04-88A0-F5E34484ECE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2349501"/>
            <a:ext cx="7570787" cy="143954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sz="2800" i="1" dirty="0"/>
              <a:t>	                 </a:t>
            </a:r>
          </a:p>
          <a:p>
            <a:pPr algn="ctr" eaLnBrk="1" hangingPunct="1">
              <a:buNone/>
            </a:pPr>
            <a:r>
              <a:rPr lang="pl-PL" sz="2800" b="1" dirty="0"/>
              <a:t>Badanie ekspresji i regulacji enzymów metabolizujących leki i transporterów leków – aspekty farmakoterapeutyczne w niewydolności wątroby</a:t>
            </a:r>
            <a:r>
              <a:rPr lang="pl-PL" altLang="pl-PL" sz="28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stopki 1">
            <a:extLst>
              <a:ext uri="{FF2B5EF4-FFF2-40B4-BE49-F238E27FC236}">
                <a16:creationId xmlns:a16="http://schemas.microsoft.com/office/drawing/2014/main" id="{480F0432-0049-46AC-8C8A-C0BD1DDC6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0E011016-1A9E-4BEF-A3AE-18CE6323EA28}"/>
              </a:ext>
            </a:extLst>
          </p:cNvPr>
          <p:cNvSpPr/>
          <p:nvPr/>
        </p:nvSpPr>
        <p:spPr>
          <a:xfrm>
            <a:off x="1331640" y="2564904"/>
            <a:ext cx="691276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Do chwili obecnej nie opisano charakterystyki ilościowej i mechanizmów zaangażowanych w regulację enzymów i transporterów leków w stanach patologicznych wątroby w zależności od stopnia jej niewydolności. </a:t>
            </a:r>
            <a:r>
              <a:rPr lang="pl-PL" sz="1600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Uzyskane wyniki umożliwią zdefiniowanie czynników związanych z transportem i metabolizmem leków, a tym samym poznanie czynników wpływających na bezpieczeństwo i skuteczność farmakoterapii. Otrzymane dane mogą również wykorzystane do opracowania modeli farmakokinetycznych mających ogólne zastosowanie do przewidywania losu leków w organizmie, tj. </a:t>
            </a:r>
            <a:r>
              <a:rPr lang="pl-PL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mogą być wykorzystane tworzenia modeli fizjologiczno-farmakokinetycznych (PBPK), ekstrapolacji </a:t>
            </a:r>
            <a:r>
              <a:rPr lang="pl-PL" sz="1600" i="1" dirty="0">
                <a:latin typeface="Times New Roman" panose="02020603050405020304" pitchFamily="18" charset="0"/>
                <a:ea typeface="Calibri" panose="020F0502020204030204" pitchFamily="34" charset="0"/>
              </a:rPr>
              <a:t>in vivo</a:t>
            </a:r>
            <a:r>
              <a:rPr lang="pl-PL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wyników uzyskiwanych w czasie badań </a:t>
            </a:r>
            <a:r>
              <a:rPr lang="pl-PL" sz="1600" i="1" dirty="0">
                <a:latin typeface="Times New Roman" panose="02020603050405020304" pitchFamily="18" charset="0"/>
                <a:ea typeface="Calibri" panose="020F0502020204030204" pitchFamily="34" charset="0"/>
              </a:rPr>
              <a:t>in vitro</a:t>
            </a:r>
            <a:r>
              <a:rPr lang="pl-PL" sz="1600" dirty="0">
                <a:latin typeface="Times New Roman" panose="02020603050405020304" pitchFamily="18" charset="0"/>
                <a:ea typeface="Calibri" panose="020F0502020204030204" pitchFamily="34" charset="0"/>
              </a:rPr>
              <a:t> (IVIVE) lub też przewidywania interakcji leków</a:t>
            </a:r>
            <a:endParaRPr lang="pl-PL" sz="1600" dirty="0"/>
          </a:p>
        </p:txBody>
      </p:sp>
      <p:pic>
        <p:nvPicPr>
          <p:cNvPr id="1030" name="Picture 6" descr="Liver Clip Art">
            <a:extLst>
              <a:ext uri="{FF2B5EF4-FFF2-40B4-BE49-F238E27FC236}">
                <a16:creationId xmlns:a16="http://schemas.microsoft.com/office/drawing/2014/main" id="{A5C539A9-08F9-49C8-8CA5-B31EF0E146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304" y="1409172"/>
            <a:ext cx="1639511" cy="1141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1250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stopki 1">
            <a:extLst>
              <a:ext uri="{FF2B5EF4-FFF2-40B4-BE49-F238E27FC236}">
                <a16:creationId xmlns:a16="http://schemas.microsoft.com/office/drawing/2014/main" id="{12244A30-CDD9-4D4B-9D64-0020DFD39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sp>
        <p:nvSpPr>
          <p:cNvPr id="4" name="Prostokąt 3">
            <a:extLst>
              <a:ext uri="{FF2B5EF4-FFF2-40B4-BE49-F238E27FC236}">
                <a16:creationId xmlns:a16="http://schemas.microsoft.com/office/drawing/2014/main" id="{BAA145D0-D05B-4603-804F-50AF42F56210}"/>
              </a:ext>
            </a:extLst>
          </p:cNvPr>
          <p:cNvSpPr/>
          <p:nvPr/>
        </p:nvSpPr>
        <p:spPr>
          <a:xfrm>
            <a:off x="1261427" y="1772816"/>
            <a:ext cx="784887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Opracowano metodykę oznaczania ilościowego białek enzymów metabolizujących leki (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Chromatogr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Technol Biomed Life Sci.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praca wysłana do recenzji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</a:p>
          <a:p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Opisano charakterystykę ilościową enzymów metabolizujących leki w wątrobach pochodzących od pacjentów z wirusowym zapaleniem wątroby typu C (HCV) w różnym stadium zaawansowania choroby. Stwierdzono, że poziomy białka kilku z badanych enzymów nie zmieniały się istotnie w przebiegu HCV, tj. CYP1A1, CYP2B6, CYP2C8, CYP2C9, CYP2D6 i CYP3A5. Wątroby klasy Child-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Pugh’a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(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-P) A charakteryzowały się znamiennie wyższą ekspresją UGT1A1. Zmniejszenie ilości białka CYP2C19, CYP2E1, CYP3A4, UGT1A3 i UGT2B7 obserwowano w klasie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-P B. W stadium CH-P C zaobserwowano istotne zmniejszenie ekspresji jedynie CYP1A2 (rękopis w końcowym etapie przygotowania).</a:t>
            </a:r>
          </a:p>
          <a:p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Wykazano istotnie niższą zawartość białka enzymów CYP1A1, CYP1A2, CYP2C8, CYP2C9, CYP3A4 i CYP3A5 wątrobach pacjentów z chorobą Wilsona (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ChW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jak również znamiennie zmniejszona ekspresję transporterów NTCP, OATP2B1, BSEP i MRP2 oraz istotny wzrost ilości transporterów P-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gp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 MRP4 (w porównaniu ze zdrową wątrobą) (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Pharmacol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Rep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praca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przyj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ę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ta do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druku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2C4B56A6-F9CF-463F-806E-1D77C6FAFB05}"/>
              </a:ext>
            </a:extLst>
          </p:cNvPr>
          <p:cNvSpPr/>
          <p:nvPr/>
        </p:nvSpPr>
        <p:spPr>
          <a:xfrm>
            <a:off x="4606032" y="1108815"/>
            <a:ext cx="863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Wyniki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60028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/>
          </p:cNvSpPr>
          <p:nvPr>
            <p:ph type="body" idx="1"/>
          </p:nvPr>
        </p:nvSpPr>
        <p:spPr>
          <a:xfrm>
            <a:off x="1116013" y="1700808"/>
            <a:ext cx="7570787" cy="4425355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r>
              <a:rPr lang="pl-PL" altLang="pl-PL" i="1" dirty="0"/>
              <a:t>	</a:t>
            </a:r>
            <a:r>
              <a:rPr lang="pl-PL" altLang="pl-PL" sz="1600" i="1" dirty="0"/>
              <a:t>                 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pl-PL" altLang="pl-PL" sz="2000" b="1" dirty="0"/>
          </a:p>
          <a:p>
            <a:pPr algn="ctr" eaLnBrk="1" hangingPunct="1">
              <a:buFont typeface="Arial" panose="020B0604020202020204" pitchFamily="34" charset="0"/>
              <a:buNone/>
            </a:pPr>
            <a:r>
              <a:rPr lang="pl-PL" altLang="pl-PL" sz="2000" dirty="0"/>
              <a:t>	</a:t>
            </a:r>
          </a:p>
        </p:txBody>
      </p:sp>
      <p:sp>
        <p:nvSpPr>
          <p:cNvPr id="2" name="Symbol zastępczy stopki 1"/>
          <p:cNvSpPr>
            <a:spLocks noGrp="1"/>
          </p:cNvSpPr>
          <p:nvPr>
            <p:ph type="ftr" sz="quarter" idx="11"/>
          </p:nvPr>
        </p:nvSpPr>
        <p:spPr>
          <a:xfrm>
            <a:off x="1043608" y="6126164"/>
            <a:ext cx="7704856" cy="595312"/>
          </a:xfrm>
        </p:spPr>
        <p:txBody>
          <a:bodyPr/>
          <a:lstStyle/>
          <a:p>
            <a:pPr>
              <a:defRPr/>
            </a:pPr>
            <a:r>
              <a:rPr lang="pl-PL" altLang="pl-PL" sz="1100" dirty="0"/>
              <a:t>          Zadanie badawcze realizowane  w ramach programu Ministra Nauki i Szkolnictwa Wyższego pod nazwą                        „Regionalna Inicjatywa Doskonałości” w latach 2019-2022 nr projektu 002/RID/2018/19 kwota finansowania 12 000 000 zł</a:t>
            </a:r>
          </a:p>
        </p:txBody>
      </p:sp>
      <p:pic>
        <p:nvPicPr>
          <p:cNvPr id="4" name="Obraz 3" descr="LOGO_MNiSW_-_PL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947" t="32832" r="26018" b="53885"/>
          <a:stretch>
            <a:fillRect/>
          </a:stretch>
        </p:blipFill>
        <p:spPr bwMode="auto">
          <a:xfrm>
            <a:off x="6343650" y="764704"/>
            <a:ext cx="2800350" cy="5048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</p:pic>
      <p:sp>
        <p:nvSpPr>
          <p:cNvPr id="3" name="Prostokąt 2">
            <a:extLst>
              <a:ext uri="{FF2B5EF4-FFF2-40B4-BE49-F238E27FC236}">
                <a16:creationId xmlns:a16="http://schemas.microsoft.com/office/drawing/2014/main" id="{F60AC76D-FCB5-4183-9320-0B67E13CE462}"/>
              </a:ext>
            </a:extLst>
          </p:cNvPr>
          <p:cNvSpPr/>
          <p:nvPr/>
        </p:nvSpPr>
        <p:spPr>
          <a:xfrm>
            <a:off x="962844" y="2708920"/>
            <a:ext cx="786638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indent="-342900" algn="just">
              <a:spcAft>
                <a:spcPts val="0"/>
              </a:spcAft>
              <a:buAutoNum type="arabicPeriod"/>
            </a:pP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Szeląg-Pieniek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S., Oswald S., Post M.,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Łapczuk-Romańska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J.,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Droździk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M.,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Kurzawski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 Hepatic drug-metabolizing enzymes and drug transporters in Wilson’s disease.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Pharmacol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Rep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przyj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ę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 do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druku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pl-PL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342900" algn="just">
              <a:spcAft>
                <a:spcPts val="0"/>
              </a:spcAft>
              <a:buAutoNum type="arabicPeriod"/>
            </a:pP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Wenzel Ch., Busch D.,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Drozdzik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M., Oswald S. Mass spectrometry-based targeted proteomics method for the quantification of clinically relevant drug metabolizing enzymes in human specimens. J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Chromatogr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16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Analyt</a:t>
            </a:r>
            <a:r>
              <a:rPr lang="en-U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Technol Biomed Life Sci.</a:t>
            </a:r>
            <a:r>
              <a:rPr lang="pl-PL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(wysłana do recenzji)</a:t>
            </a:r>
          </a:p>
          <a:p>
            <a:pPr marL="800100" indent="-342900" algn="just">
              <a:spcAft>
                <a:spcPts val="0"/>
              </a:spcAft>
              <a:buFontTx/>
              <a:buAutoNum type="arabicPeriod"/>
            </a:pP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Drozdzik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M., </a:t>
            </a:r>
            <a:r>
              <a:rPr lang="pl-PL" sz="16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Lapczuk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J.,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Wenzel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Skalski Ł, Post M, Syczewska M., Kurzawski M., Oswald S. 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Protein abundance of drug metabolizing enzymes in patient hepatitis C livers</a:t>
            </a: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(rękopis w końcowej fazie opracowania)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pl-PL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indent="-342900" algn="just">
              <a:spcAft>
                <a:spcPts val="0"/>
              </a:spcAft>
              <a:buAutoNum type="arabicPeriod"/>
            </a:pPr>
            <a:endParaRPr lang="pl-PL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Prostokąt 4">
            <a:extLst>
              <a:ext uri="{FF2B5EF4-FFF2-40B4-BE49-F238E27FC236}">
                <a16:creationId xmlns:a16="http://schemas.microsoft.com/office/drawing/2014/main" id="{ADC0964A-E8D0-4D07-B7F6-437587AA129C}"/>
              </a:ext>
            </a:extLst>
          </p:cNvPr>
          <p:cNvSpPr/>
          <p:nvPr/>
        </p:nvSpPr>
        <p:spPr>
          <a:xfrm>
            <a:off x="4139952" y="1552531"/>
            <a:ext cx="18635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>
                <a:latin typeface="Times New Roman" panose="02020603050405020304" pitchFamily="18" charset="0"/>
                <a:ea typeface="Times New Roman" panose="02020603050405020304" pitchFamily="18" charset="0"/>
              </a:rPr>
              <a:t>Wykaz publikacji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88914356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Motyw pakietu Offic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l-PL" altLang="pl-P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4493</TotalTime>
  <Words>585</Words>
  <Application>Microsoft Office PowerPoint</Application>
  <PresentationFormat>Pokaz na ekranie (4:3)</PresentationFormat>
  <Paragraphs>21</Paragraphs>
  <Slides>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8" baseType="lpstr">
      <vt:lpstr>Arial</vt:lpstr>
      <vt:lpstr>Calibri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ojakub</dc:creator>
  <cp:lastModifiedBy>Marek</cp:lastModifiedBy>
  <cp:revision>257</cp:revision>
  <cp:lastPrinted>2020-02-25T07:52:40Z</cp:lastPrinted>
  <dcterms:created xsi:type="dcterms:W3CDTF">2010-10-15T06:46:12Z</dcterms:created>
  <dcterms:modified xsi:type="dcterms:W3CDTF">2021-06-03T15:50:09Z</dcterms:modified>
</cp:coreProperties>
</file>