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7" r:id="rId3"/>
    <p:sldId id="270" r:id="rId4"/>
    <p:sldId id="269" r:id="rId5"/>
    <p:sldId id="268" r:id="rId6"/>
    <p:sldId id="271" r:id="rId7"/>
    <p:sldId id="272" r:id="rId8"/>
    <p:sldId id="273" r:id="rId9"/>
    <p:sldId id="274" r:id="rId10"/>
    <p:sldId id="276" r:id="rId11"/>
    <p:sldId id="275" r:id="rId12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7" autoAdjust="0"/>
    <p:restoredTop sz="96395" autoAdjust="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2021.06.07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2021.06.07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2021.06.07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043608" y="1844824"/>
            <a:ext cx="7570787" cy="316835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               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800" b="1" dirty="0"/>
              <a:t>    Analiza molekularna </a:t>
            </a:r>
            <a:r>
              <a:rPr lang="pl-PL" altLang="pl-PL" sz="2800" b="1" dirty="0" err="1"/>
              <a:t>mikrobiomu</a:t>
            </a:r>
            <a:r>
              <a:rPr lang="pl-PL" altLang="pl-PL" sz="2800" b="1" dirty="0"/>
              <a:t> jamy ustnej         i polimorfizmu genomu jądrowego 12-letnich dzieci z chorobą próchnicową z województwa zachodniopomorskiego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8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  <a:endParaRPr lang="pl-PL" altLang="pl-PL" sz="1100" dirty="0"/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7A4150-7016-433E-A17C-F1F222406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26F644-7448-41EA-89EA-3D829155D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701" y="2366929"/>
            <a:ext cx="735516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/>
              <a:t>Konieczne są dalsze badania nad związkiem tych i innych wariantów genetycznych z ryzykiem rozwoju choroby próchnicowej.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9BB987B-F733-4B0E-AEC1-63119461A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218237"/>
            <a:ext cx="784887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123465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E2EB3C-62DE-4DE5-A45A-C575F8EF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945427-A8C1-4DA8-BEFF-4BC8DAF60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700808"/>
            <a:ext cx="7427168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W Polsce, jak dotąd, nie były prowadzone szeroko zakrojone badania </a:t>
            </a:r>
            <a:r>
              <a:rPr lang="pl-PL" dirty="0" err="1"/>
              <a:t>mikrobiomu</a:t>
            </a:r>
            <a:r>
              <a:rPr lang="pl-PL" dirty="0"/>
              <a:t> jamy ustnej i genomu jądrowego u dzieci z chorobą próchnicową.  Celem projektu jest analiza związku </a:t>
            </a:r>
            <a:r>
              <a:rPr lang="pl-PL" dirty="0" err="1"/>
              <a:t>mikrobiomu</a:t>
            </a:r>
            <a:r>
              <a:rPr lang="pl-PL" dirty="0"/>
              <a:t> jamy ustnej i polimorfizmu genomu jądrowego u 12-letnich dzieci z predyspozycją do próchnicy z województwa zachodniopomorskiego.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D3457BD-D8B1-4AD4-95C3-B48277D1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8780" y="6309320"/>
            <a:ext cx="784887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145511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930424" y="908720"/>
            <a:ext cx="7931224" cy="485663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b="1" dirty="0"/>
              <a:t>Choroba próchnicowa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l-PL" altLang="pl-PL" sz="2400" dirty="0"/>
              <a:t>     Choroba próchnicowa występuje u ponad 5 mld  ludzi  na  całym  świecie.  Liczba  ta  ciągle wzrasta. Choroba ta stanowi szczególnie istotny problem w populacji pediatrycznej –  szczyt </a:t>
            </a:r>
            <a:r>
              <a:rPr lang="pl-PL" altLang="pl-PL" sz="2400" dirty="0" err="1"/>
              <a:t>zachorowań</a:t>
            </a:r>
            <a:r>
              <a:rPr lang="pl-PL" altLang="pl-PL" sz="2400" dirty="0"/>
              <a:t>  na  próchnicę  występuje  bowiem między 6. i 7. rokiem życia. Szacuje się, iż ok. 90% wszystkich dzieci w wieku 12 lat choruje na próchnicę. Wysokie wartości wskaźnika intensywności próchnicy PUW u dzieci i młodzieży mogą więc świadczyć, iż próchnica zębów jest chorobą cywilizacyjną wieku rozwojowego i główną przyczyną utraty zębów.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41EF2A-5FFC-4D0D-88A2-A14FAF7D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94" y="908720"/>
            <a:ext cx="8229600" cy="1143000"/>
          </a:xfrm>
        </p:spPr>
        <p:txBody>
          <a:bodyPr/>
          <a:lstStyle/>
          <a:p>
            <a:r>
              <a:rPr lang="pl-PL" sz="3200" b="1" dirty="0"/>
              <a:t>Epidemiologia próchnicy w Polsce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AD7F30-57F6-465D-B2B0-4363C7CF3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376" y="1940904"/>
            <a:ext cx="7715200" cy="370100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dirty="0"/>
              <a:t>Wyniki badań epidemiologicznych prowadzonych w latach 2013–2015 w ramach Ogólnopolskiego Monitoringu Stanu Zdrowia Jamy Ustnej wykazały, że stan zębów dzieci 12-letnich jest bardzo niezadowalający, jedynie u 20,4% stwierdzono, że nie są i nigdy nie były dotknięte chorobą próchnicową w zakresie zębów stałych (PUW = 0). Wolnych od próchnicy było 19,2% dzieci zamieszkujących tereny rolnicze oraz 21,3% dzieci mieszkających w miastach. Analiza składowych wskaźnika PUW wskazała, że średnia liczba zębów z aktywną próchnicą (P) wynosiła 1,9, w tym 2,2 w przypadku mieszkańców wsi i 1,8 przypadku mieszkańców miast. U 20,3% badanych stwierdzono potrzebę leczenia 4 i więcej zębów stałych, w tym u 24% dzieci z terenów wiejskich i 17,5% dzieci zamieszkujących miasta. Kolejne badania wykazały, że w 2019 r. wolnych od próchnicy było 21,6% 12-latków.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BF087CE-3973-48E5-AA61-1426D33C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2034" y="6309320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dirty="0"/>
              <a:t> „Regionalna Inicjatywa Doskonałości” w latach </a:t>
            </a:r>
            <a:r>
              <a:rPr lang="pl-PL" altLang="pl-PL" sz="1100" dirty="0"/>
              <a:t>2019-2022</a:t>
            </a:r>
            <a:r>
              <a:rPr lang="pl-PL" altLang="pl-PL" dirty="0"/>
              <a:t>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405718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2EEA6F-49F4-45BD-BF0D-89FA39E04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228416"/>
            <a:ext cx="8229600" cy="1143000"/>
          </a:xfrm>
        </p:spPr>
        <p:txBody>
          <a:bodyPr/>
          <a:lstStyle/>
          <a:p>
            <a:r>
              <a:rPr lang="pl-PL" sz="3200" b="1" dirty="0"/>
              <a:t>Etiologia próchnicy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47DD6E-D001-4D9D-BE97-7EB3F0C83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1663" y="2564904"/>
            <a:ext cx="7202785" cy="3614837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/>
              <a:t>Próchnica zębów jest choroba transmisyjną, wieloprzyczynową, spowodowaną wzajemnym oddziaływaniem czynników środowiskowych, behawioralnych oraz genetycznych. Na podatność na chorobę próchnicową wpływają zatem, zarówno czynniki osobnicze związane z indywidualną predyspozycją organizmu, jaki i czynniki miejscowe związane przede wszystkim z niedostateczną higieną jamy ustnej oraz niewłaściwą, bogatą w węglowodany dietą.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7870F30-2BEC-4C5F-9EBF-B53B08E44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828092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</a:t>
            </a:r>
            <a:r>
              <a:rPr lang="pl-PL" altLang="pl-PL" sz="1100" dirty="0"/>
              <a:t>nr</a:t>
            </a:r>
            <a:r>
              <a:rPr lang="pl-PL" altLang="pl-PL" dirty="0"/>
              <a:t>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853483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3AB0CA-13B8-4A81-93FB-1F30C0D8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412776"/>
            <a:ext cx="8229600" cy="1143000"/>
          </a:xfrm>
        </p:spPr>
        <p:txBody>
          <a:bodyPr/>
          <a:lstStyle/>
          <a:p>
            <a:r>
              <a:rPr lang="pl-PL" sz="3200" b="1" dirty="0"/>
              <a:t>Patomechanizm próchnicy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62D75F-809E-4DBC-A8C1-2FDAD3C4F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719" y="2638103"/>
            <a:ext cx="7427170" cy="3184769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/>
              <a:t>Uważa się, iż w patomechanizmie próchnicy  zębów  niezbędne  jest współdziałanie czterech czynników patogennych: </a:t>
            </a:r>
            <a:r>
              <a:rPr lang="pl-PL" sz="2400" b="1" dirty="0"/>
              <a:t>obecności bakteryjnej płytki nazębnej</a:t>
            </a:r>
            <a:r>
              <a:rPr lang="pl-PL" sz="2400" dirty="0"/>
              <a:t>, podaży węglowodanów, </a:t>
            </a:r>
            <a:r>
              <a:rPr lang="pl-PL" sz="2400" b="1" dirty="0"/>
              <a:t>podatności  zębów  </a:t>
            </a:r>
            <a:r>
              <a:rPr lang="pl-PL" sz="2400" dirty="0"/>
              <a:t>na  próchnicę  oraz  czasu,  w którym wszystkie wymienione czynniki działają na tkanki twarde zęba.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0C49346-DBF4-48D7-BA74-89A28878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5576" y="6309320"/>
            <a:ext cx="8229600" cy="365125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sz="1100" dirty="0"/>
              <a:t>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56945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6CB408-3EE8-4A07-B8AF-BDEDF6512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3" y="1299712"/>
            <a:ext cx="8229600" cy="1143000"/>
          </a:xfrm>
        </p:spPr>
        <p:txBody>
          <a:bodyPr/>
          <a:lstStyle/>
          <a:p>
            <a:r>
              <a:rPr lang="pl-PL" dirty="0"/>
              <a:t> </a:t>
            </a:r>
            <a:r>
              <a:rPr lang="pl-PL" sz="3200" b="1" dirty="0"/>
              <a:t>Patomechanizm</a:t>
            </a:r>
            <a:r>
              <a:rPr lang="pl-PL" sz="3200" dirty="0"/>
              <a:t> </a:t>
            </a:r>
            <a:r>
              <a:rPr lang="pl-PL" sz="3200" b="1" dirty="0"/>
              <a:t>próchnicy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1705C3-538F-496E-9F07-9770CE6FA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420888"/>
            <a:ext cx="7571184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/>
              <a:t>Pod  wpływem  bakterii  obecnych w płytce cukier dostarczany z dietą ulega rozkładowi do licznych kwasów organicznych, w tym również do kwasu mlekowego. Produkty rozkładu węglowodanów – kwasy organiczne, w tym w szczególności wspomniany kwas mlekowy – znacząco obniżają </a:t>
            </a:r>
            <a:r>
              <a:rPr lang="pl-PL" sz="2400" dirty="0" err="1"/>
              <a:t>pH</a:t>
            </a:r>
            <a:r>
              <a:rPr lang="pl-PL" sz="2400" dirty="0"/>
              <a:t> płytki nazębnej zęba. Uważa się, iż długotrwały spadek </a:t>
            </a:r>
            <a:r>
              <a:rPr lang="pl-PL" sz="2400" dirty="0" err="1"/>
              <a:t>pH</a:t>
            </a:r>
            <a:r>
              <a:rPr lang="pl-PL" sz="2400" dirty="0"/>
              <a:t> płytki poniżej 5,5 (tzw. </a:t>
            </a:r>
            <a:r>
              <a:rPr lang="pl-PL" sz="2400" dirty="0" err="1"/>
              <a:t>pH</a:t>
            </a:r>
            <a:r>
              <a:rPr lang="pl-PL" sz="2400" dirty="0"/>
              <a:t> krytyczne dla szkliwa) prowadzi do rozpuszczania </a:t>
            </a:r>
            <a:r>
              <a:rPr lang="pl-PL" sz="2400" dirty="0" err="1"/>
              <a:t>hydroksyapatytu</a:t>
            </a:r>
            <a:r>
              <a:rPr lang="pl-PL" sz="2400" dirty="0"/>
              <a:t>, stanowiącego mineralną bazę szkliwa zębów, zapoczątkowując tym samym proces próchnicowy.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B16FC9D-8CF6-44B7-A1C9-92365149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643192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dirty="0"/>
              <a:t> „Regionalna Inicjatywa Doskonałości” w latach 2019-2022 nr projektu 002/RID/2018/19 kwota finansowania 12 000 000 zł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A6201E8A-A010-427C-BCB3-D3A1A29A2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058" y="763047"/>
            <a:ext cx="1786942" cy="136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27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B6D0EB-85EC-4BB7-93FF-1F02BE3DE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014684"/>
            <a:ext cx="8229600" cy="1143000"/>
          </a:xfrm>
        </p:spPr>
        <p:txBody>
          <a:bodyPr/>
          <a:lstStyle/>
          <a:p>
            <a:r>
              <a:rPr lang="pl-PL" sz="3200" b="1" dirty="0"/>
              <a:t>Czynnik bakteryjny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DB734E-0FBE-4C5F-B601-F9CDED085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710" y="2062261"/>
            <a:ext cx="7814659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/>
              <a:t>Do bakterii, których </a:t>
            </a:r>
            <a:r>
              <a:rPr lang="pl-PL" sz="2400" dirty="0" err="1"/>
              <a:t>próchnicogenność</a:t>
            </a:r>
            <a:r>
              <a:rPr lang="pl-PL" sz="2400" dirty="0"/>
              <a:t> została potwierdzona badaniami naukowymi zaliczamy: </a:t>
            </a:r>
            <a:r>
              <a:rPr lang="pl-PL" sz="2400" dirty="0" err="1"/>
              <a:t>Streptococcus</a:t>
            </a:r>
            <a:r>
              <a:rPr lang="pl-PL" sz="2400" dirty="0"/>
              <a:t> (głównie S. </a:t>
            </a:r>
            <a:r>
              <a:rPr lang="pl-PL" sz="2400" dirty="0" err="1"/>
              <a:t>mutans</a:t>
            </a:r>
            <a:r>
              <a:rPr lang="pl-PL" sz="2400" dirty="0"/>
              <a:t>), </a:t>
            </a:r>
            <a:r>
              <a:rPr lang="pl-PL" sz="2400" dirty="0" err="1"/>
              <a:t>Lactobacillus</a:t>
            </a:r>
            <a:r>
              <a:rPr lang="pl-PL" sz="2400" dirty="0"/>
              <a:t>, </a:t>
            </a:r>
            <a:r>
              <a:rPr lang="pl-PL" sz="2400" dirty="0" err="1"/>
              <a:t>Bifidobacteria</a:t>
            </a:r>
            <a:r>
              <a:rPr lang="pl-PL" sz="2400" dirty="0"/>
              <a:t>, </a:t>
            </a:r>
            <a:r>
              <a:rPr lang="pl-PL" sz="2400" dirty="0" err="1"/>
              <a:t>Lachnospiraceae</a:t>
            </a:r>
            <a:r>
              <a:rPr lang="pl-PL" sz="2400" dirty="0"/>
              <a:t>, </a:t>
            </a:r>
            <a:r>
              <a:rPr lang="pl-PL" sz="2400" dirty="0" err="1"/>
              <a:t>Granulicatella</a:t>
            </a:r>
            <a:r>
              <a:rPr lang="pl-PL" sz="2400" dirty="0"/>
              <a:t>, </a:t>
            </a:r>
            <a:r>
              <a:rPr lang="pl-PL" sz="2400" dirty="0" err="1"/>
              <a:t>Actinomyces</a:t>
            </a:r>
            <a:r>
              <a:rPr lang="pl-PL" sz="2400" dirty="0"/>
              <a:t>, </a:t>
            </a:r>
            <a:r>
              <a:rPr lang="pl-PL" sz="2400" dirty="0" err="1"/>
              <a:t>Actinobaculum</a:t>
            </a:r>
            <a:r>
              <a:rPr lang="pl-PL" sz="2400" dirty="0"/>
              <a:t>, </a:t>
            </a:r>
            <a:r>
              <a:rPr lang="pl-PL" sz="2400" dirty="0" err="1"/>
              <a:t>Scardovia</a:t>
            </a:r>
            <a:r>
              <a:rPr lang="pl-PL" sz="2400" dirty="0"/>
              <a:t>, </a:t>
            </a:r>
            <a:r>
              <a:rPr lang="pl-PL" sz="2400" dirty="0" err="1"/>
              <a:t>Aggregatibacter</a:t>
            </a:r>
            <a:r>
              <a:rPr lang="pl-PL" sz="2400" dirty="0"/>
              <a:t>, </a:t>
            </a:r>
            <a:r>
              <a:rPr lang="pl-PL" sz="2400" dirty="0" err="1"/>
              <a:t>Slackia</a:t>
            </a:r>
            <a:r>
              <a:rPr lang="pl-PL" sz="2400" dirty="0"/>
              <a:t>, </a:t>
            </a:r>
            <a:r>
              <a:rPr lang="pl-PL" sz="2400" dirty="0" err="1"/>
              <a:t>Bifidobacteria</a:t>
            </a:r>
            <a:r>
              <a:rPr lang="pl-PL" sz="2400" dirty="0"/>
              <a:t>, </a:t>
            </a:r>
            <a:r>
              <a:rPr lang="pl-PL" sz="2400" dirty="0" err="1"/>
              <a:t>Prevotella</a:t>
            </a:r>
            <a:r>
              <a:rPr lang="pl-PL" sz="2400" dirty="0"/>
              <a:t>, </a:t>
            </a:r>
            <a:r>
              <a:rPr lang="pl-PL" sz="2400" dirty="0" err="1"/>
              <a:t>Rothia</a:t>
            </a:r>
            <a:r>
              <a:rPr lang="pl-PL" sz="2400" dirty="0"/>
              <a:t>, </a:t>
            </a:r>
            <a:r>
              <a:rPr lang="pl-PL" sz="2400" dirty="0" err="1"/>
              <a:t>Porphyromonas</a:t>
            </a:r>
            <a:r>
              <a:rPr lang="pl-PL" sz="2400" dirty="0"/>
              <a:t>, </a:t>
            </a:r>
            <a:r>
              <a:rPr lang="pl-PL" sz="2400" dirty="0" err="1"/>
              <a:t>Gemellaceae</a:t>
            </a:r>
            <a:r>
              <a:rPr lang="pl-PL" sz="2400" dirty="0"/>
              <a:t>, </a:t>
            </a:r>
            <a:r>
              <a:rPr lang="en-US" sz="2400" dirty="0"/>
              <a:t>Propionibacterium, Corynebacterium, </a:t>
            </a:r>
            <a:r>
              <a:rPr lang="en-US" sz="2400" dirty="0" err="1"/>
              <a:t>Granulicatella</a:t>
            </a:r>
            <a:r>
              <a:rPr lang="en-US" sz="2400" dirty="0"/>
              <a:t> </a:t>
            </a:r>
            <a:r>
              <a:rPr lang="pl-PL" sz="2400" dirty="0"/>
              <a:t>i niektóre szczepy </a:t>
            </a:r>
            <a:r>
              <a:rPr lang="en-US" sz="2400" dirty="0" err="1"/>
              <a:t>Leptotrichia</a:t>
            </a:r>
            <a:r>
              <a:rPr lang="pl-PL" sz="2400" dirty="0"/>
              <a:t>. </a:t>
            </a:r>
          </a:p>
          <a:p>
            <a:pPr marL="0" indent="0" algn="just">
              <a:buNone/>
            </a:pPr>
            <a:r>
              <a:rPr lang="pl-PL" sz="2400" dirty="0"/>
              <a:t>Naukowcy podkreślają jednak, że nie wszystkie gatunki odpowiedzialne za rozwój choroby próchnicowej zostały już określone i konieczne są dalsze badania w tym zakresie.</a:t>
            </a:r>
          </a:p>
          <a:p>
            <a:endParaRPr lang="pl-PL" sz="24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C8D9DCD-5324-44DD-BCA3-3C3CEDC12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dirty="0"/>
              <a:t> „Regionalna Inicjatywa Doskonałości” w latach 2019-2022 nr projektu 002/RID/2018/19 kwota finansowania 12 000 000 zł</a:t>
            </a:r>
          </a:p>
        </p:txBody>
      </p:sp>
      <p:pic>
        <p:nvPicPr>
          <p:cNvPr id="5" name="Obraz 8">
            <a:extLst>
              <a:ext uri="{FF2B5EF4-FFF2-40B4-BE49-F238E27FC236}">
                <a16:creationId xmlns:a16="http://schemas.microsoft.com/office/drawing/2014/main" id="{87B4334B-93BA-4EDA-B676-BEEA132B0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788034"/>
            <a:ext cx="1907704" cy="136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536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897C16-74AD-4D16-BC1D-70E5D2FD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4544" y="1412776"/>
            <a:ext cx="8229600" cy="1143000"/>
          </a:xfrm>
        </p:spPr>
        <p:txBody>
          <a:bodyPr/>
          <a:lstStyle/>
          <a:p>
            <a:r>
              <a:rPr lang="pl-PL" sz="3200" b="1" dirty="0"/>
              <a:t>Czynnik genetyczny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990507-3904-41E1-9A5B-AAF9135A4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2555776"/>
            <a:ext cx="77152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/>
              <a:t>W rozwoju próchnicy zębów bardzo ważne znaczenie ma także podatność zębów na próchnicę (tzw. podatność powierzchni  zęba),  wynikająca przede wszystkim z predyspozycji genetycznych. Badania mechanizmów genetycznych w etiologii próchnicy obejmują przede wszystkim 4 główne grupy genów odpowiedzialnych za rozwój szkliwa, tworzenie i skład śliny, odpowiedź immunologiczną oraz metabolizm węglowodanów.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E0DA654-91DA-4C5E-85C2-74A6CB10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71520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dirty="0"/>
              <a:t> „Regionalna Inicjatywa Doskonałości” w latach 2019-2022 nr projektu 002/RID/2018/19 kwota finansowania 12 000 000 zł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ECDCB98-5BDC-4A37-8110-25E641418E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07" y="753447"/>
            <a:ext cx="2249429" cy="149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97D844-A7C0-43CB-9C98-D3E290135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8AC838-86A5-46F4-9B3F-CCF07402F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1624012"/>
            <a:ext cx="7499176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dirty="0"/>
              <a:t>Badania skanowania całego genomu przeprowadzone przez </a:t>
            </a:r>
            <a:r>
              <a:rPr lang="pl-PL" sz="1600" dirty="0" err="1"/>
              <a:t>Vieira</a:t>
            </a:r>
            <a:r>
              <a:rPr lang="pl-PL" sz="1600" dirty="0"/>
              <a:t> w </a:t>
            </a:r>
            <a:r>
              <a:rPr lang="pl-PL" sz="1600" dirty="0" err="1"/>
              <a:t>wsp</a:t>
            </a:r>
            <a:r>
              <a:rPr lang="pl-PL" sz="1600" dirty="0"/>
              <a:t>. w 2008 roku wykazały związek </a:t>
            </a:r>
            <a:r>
              <a:rPr lang="pl-PL" sz="1600" dirty="0" err="1"/>
              <a:t>loci</a:t>
            </a:r>
            <a:r>
              <a:rPr lang="pl-PL" sz="1600" dirty="0"/>
              <a:t> 5q13.3, 14q11.2 i Xq27.1 z niską podatnością na próchnicę, co potwierdzili później </a:t>
            </a:r>
            <a:r>
              <a:rPr lang="pl-PL" sz="1600" dirty="0" err="1"/>
              <a:t>Shimizu</a:t>
            </a:r>
            <a:r>
              <a:rPr lang="pl-PL" sz="1600" dirty="0"/>
              <a:t> i </a:t>
            </a:r>
            <a:r>
              <a:rPr lang="pl-PL" sz="1600" dirty="0" err="1"/>
              <a:t>wsp</a:t>
            </a:r>
            <a:r>
              <a:rPr lang="pl-PL" sz="1600" dirty="0"/>
              <a:t>. [2013] oraz </a:t>
            </a:r>
            <a:r>
              <a:rPr lang="pl-PL" sz="1600" dirty="0" err="1"/>
              <a:t>Küchler</a:t>
            </a:r>
            <a:r>
              <a:rPr lang="pl-PL" sz="1600" dirty="0"/>
              <a:t> i </a:t>
            </a:r>
            <a:r>
              <a:rPr lang="pl-PL" sz="1600" dirty="0" err="1"/>
              <a:t>wsp</a:t>
            </a:r>
            <a:r>
              <a:rPr lang="pl-PL" sz="1600" dirty="0"/>
              <a:t>. [2014]. Z drugiej strony </a:t>
            </a:r>
            <a:r>
              <a:rPr lang="pl-PL" sz="1600" dirty="0" err="1"/>
              <a:t>loci</a:t>
            </a:r>
            <a:r>
              <a:rPr lang="pl-PL" sz="1600" dirty="0"/>
              <a:t> 13q31.1 i 14q24.3 wiązały się z wysoką podatnością na próchnicę. Inne badania asocjacyjne całego genomu (GWAS) sugerowały istnienie pewnych </a:t>
            </a:r>
            <a:r>
              <a:rPr lang="pl-PL" sz="1600" dirty="0" err="1"/>
              <a:t>loci</a:t>
            </a:r>
            <a:r>
              <a:rPr lang="pl-PL" sz="1600" dirty="0"/>
              <a:t> w obrębie lub w pobliżu genów: TFIP11, AMBN, AMELX, RPS6KA2, PTK2B, RHOU, FZD1, ADMTS3, TLR2, a także ISL1, ACTN2, MTR i AJAP1, które prawdopodobnie mogą mieć związek z rozwojem próchnicy w uzębieniu stałym lub mlecznym. Opublikowany przez Morrisona i </a:t>
            </a:r>
            <a:r>
              <a:rPr lang="pl-PL" sz="1600" dirty="0" err="1"/>
              <a:t>wsp</a:t>
            </a:r>
            <a:r>
              <a:rPr lang="pl-PL" sz="1600" dirty="0"/>
              <a:t>. GWAS przeprowadzony w populacji latynoskiej zasugerował powiązania w genach, których nie znamy lub które mogą odgrywać rolę w rozwoju próchnicy zębów, na przykład gen NAMPT (który bierze udział w wielu procesach biologicznych, w tym gojenie przyzębia) i gen BMP7 (zaangażowany w rozwój zębiny) w procesie próchnicowym. Wu i </a:t>
            </a:r>
            <a:r>
              <a:rPr lang="pl-PL" sz="1600" dirty="0" err="1"/>
              <a:t>wsp</a:t>
            </a:r>
            <a:r>
              <a:rPr lang="pl-PL" sz="1600" dirty="0"/>
              <a:t>. [2020] </a:t>
            </a:r>
            <a:r>
              <a:rPr lang="en-US" sz="1600" dirty="0"/>
              <a:t>o</a:t>
            </a:r>
            <a:r>
              <a:rPr lang="pl-PL" sz="1600" dirty="0"/>
              <a:t>pisali </a:t>
            </a:r>
            <a:r>
              <a:rPr lang="en-US" sz="1600" dirty="0"/>
              <a:t>2 </a:t>
            </a:r>
            <a:r>
              <a:rPr lang="pl-PL" sz="1600" dirty="0"/>
              <a:t>warianty genu</a:t>
            </a:r>
            <a:r>
              <a:rPr lang="en-US" sz="1600" dirty="0"/>
              <a:t> DEFB1 (rs11362 and rs1799946)</a:t>
            </a:r>
            <a:r>
              <a:rPr lang="pl-PL" sz="1600" dirty="0"/>
              <a:t> istotnie związane z podatnością na próchnicę u dzieci. Li i </a:t>
            </a:r>
            <a:r>
              <a:rPr lang="pl-PL" sz="1600" dirty="0" err="1"/>
              <a:t>wsp</a:t>
            </a:r>
            <a:r>
              <a:rPr lang="pl-PL" sz="1600" dirty="0"/>
              <a:t>. [2021] podkreślili, że wariant genetyczny rs17878486 w AMELX jest ściśle związany z zachorowalnością na chorobę próchnicową, a liczne warianty genetyczne w genach odpowiedzialnych za rozwój szkliwa przyczyniają się do wzrostu ryzyka próchnicy zębów.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DE310A6-3696-48B0-BBC2-BF46942C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Zadanie badawcze realizowane  w ramach programu Ministra Nauki i Szkolnictwa Wyższego pod nazwą</a:t>
            </a:r>
          </a:p>
          <a:p>
            <a:pPr>
              <a:defRPr/>
            </a:pPr>
            <a:r>
              <a:rPr lang="pl-PL" altLang="pl-PL" dirty="0"/>
              <a:t>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6076755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4667</TotalTime>
  <Words>1243</Words>
  <Application>Microsoft Office PowerPoint</Application>
  <PresentationFormat>Pokaz na ekranie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Motyw pakietu Office</vt:lpstr>
      <vt:lpstr>Prezentacja programu PowerPoint</vt:lpstr>
      <vt:lpstr>Prezentacja programu PowerPoint</vt:lpstr>
      <vt:lpstr>Epidemiologia próchnicy w Polsce</vt:lpstr>
      <vt:lpstr>Etiologia próchnicy</vt:lpstr>
      <vt:lpstr>Patomechanizm próchnicy</vt:lpstr>
      <vt:lpstr> Patomechanizm próchnicy</vt:lpstr>
      <vt:lpstr>Czynnik bakteryjny</vt:lpstr>
      <vt:lpstr>Czynnik genetyczny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Marta Kamińska</cp:lastModifiedBy>
  <cp:revision>255</cp:revision>
  <cp:lastPrinted>2020-02-25T07:52:40Z</cp:lastPrinted>
  <dcterms:created xsi:type="dcterms:W3CDTF">2010-10-15T06:46:12Z</dcterms:created>
  <dcterms:modified xsi:type="dcterms:W3CDTF">2021-06-07T11:40:00Z</dcterms:modified>
</cp:coreProperties>
</file>