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4"/>
  </p:notesMasterIdLst>
  <p:handoutMasterIdLst>
    <p:handoutMasterId r:id="rId15"/>
  </p:handoutMasterIdLst>
  <p:sldIdLst>
    <p:sldId id="265" r:id="rId2"/>
    <p:sldId id="267" r:id="rId3"/>
    <p:sldId id="295" r:id="rId4"/>
    <p:sldId id="300" r:id="rId5"/>
    <p:sldId id="298" r:id="rId6"/>
    <p:sldId id="299" r:id="rId7"/>
    <p:sldId id="332" r:id="rId8"/>
    <p:sldId id="297" r:id="rId9"/>
    <p:sldId id="301" r:id="rId10"/>
    <p:sldId id="333" r:id="rId11"/>
    <p:sldId id="334" r:id="rId12"/>
    <p:sldId id="335" r:id="rId13"/>
  </p:sldIdLst>
  <p:sldSz cx="9144000" cy="6858000" type="screen4x3"/>
  <p:notesSz cx="6794500" cy="99314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a Kamińska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26" autoAdjust="0"/>
    <p:restoredTop sz="96395" autoAdjust="0"/>
  </p:normalViewPr>
  <p:slideViewPr>
    <p:cSldViewPr>
      <p:cViewPr varScale="1">
        <p:scale>
          <a:sx n="116" d="100"/>
          <a:sy n="116" d="100"/>
        </p:scale>
        <p:origin x="145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t" anchorCtr="0" compatLnSpc="1">
            <a:prstTxWarp prst="textNoShape">
              <a:avLst/>
            </a:prstTxWarp>
          </a:bodyPr>
          <a:lstStyle>
            <a:lvl1pPr algn="l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16447D6-9286-4688-A74D-5B66FBF8F548}" type="datetimeFigureOut">
              <a:rPr lang="pl-PL" altLang="pl-PL"/>
              <a:pPr>
                <a:defRPr/>
              </a:pPr>
              <a:t>2021-06-08</a:t>
            </a:fld>
            <a:endParaRPr lang="pl-PL" altLang="pl-PL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b" anchorCtr="0" compatLnSpc="1">
            <a:prstTxWarp prst="textNoShape">
              <a:avLst/>
            </a:prstTxWarp>
          </a:bodyPr>
          <a:lstStyle>
            <a:lvl1pPr algn="l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903FB60-2793-415C-8036-201E5EEAD3E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23993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3F2F5E9-2C22-48FB-BA4A-FFCA16D37670}" type="datetimeFigureOut">
              <a:rPr lang="pl-PL" altLang="pl-PL"/>
              <a:pPr>
                <a:defRPr/>
              </a:pPr>
              <a:t>2021-06-08</a:t>
            </a:fld>
            <a:endParaRPr lang="pl-PL" altLang="pl-PL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8050"/>
            <a:ext cx="5435600" cy="446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63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63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AC1F298-8887-47C6-A5C1-82A3398C346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8767961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0D0BE-1590-44F4-93C5-94F2DE392A32}" type="datetime1">
              <a:rPr lang="pl-PL" smtClean="0"/>
              <a:t>2021-06-08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6AA92-0ECC-4014-BFDD-5924E12A32C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338592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3372B-08A3-4AB1-869A-E23B49CCAE4A}" type="datetime1">
              <a:rPr lang="pl-PL" smtClean="0"/>
              <a:t>2021-06-08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E902A-01ED-4DE9-8653-7C58E7B15AC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36431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F23B3-2A67-41FD-AB7A-669716EF6BE2}" type="datetime1">
              <a:rPr lang="pl-PL" smtClean="0"/>
              <a:t>2021-06-08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C29A4-185D-4D86-AC24-F9CD92D6931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94563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350D3-3C9A-45E6-9E1A-3D93218B66DD}" type="datetime1">
              <a:rPr lang="pl-PL" smtClean="0"/>
              <a:t>2021-06-08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F1A3B-5804-4ED3-B179-605873C9FA1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18232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37977-8AD3-4479-A3E8-AED07E1C18E4}" type="datetime1">
              <a:rPr lang="pl-PL" smtClean="0"/>
              <a:t>2021-06-08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7B580-E8DE-4736-9B6F-96AD9906D84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23815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E1475-D8B0-4C26-89D8-9DD6641018C5}" type="datetime1">
              <a:rPr lang="pl-PL" smtClean="0"/>
              <a:t>2021-06-08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8E710-604D-40B1-A672-C1DC2747603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49150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B88D4-BF61-4E18-9DCF-D5C0233090A5}" type="datetime1">
              <a:rPr lang="pl-PL" smtClean="0"/>
              <a:t>2021-06-08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F41EB-DCF5-4287-B058-690A48F9A72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5491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A5AE3-B9D5-463F-9F54-15C7148345FA}" type="datetime1">
              <a:rPr lang="pl-PL" smtClean="0"/>
              <a:t>2021-06-08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3A0A6-9F9C-48AE-8BF5-EAFE074A587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60280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E0E1E-C517-45FE-9B10-B82377E5D370}" type="datetime1">
              <a:rPr lang="pl-PL" smtClean="0"/>
              <a:t>2021-06-08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53F12-EEA7-4A86-A424-2136E0EE3B3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97939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64B86-D78E-4875-9949-82091879FC6C}" type="datetime1">
              <a:rPr lang="pl-PL" smtClean="0"/>
              <a:t>2021-06-08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2E404-791E-417F-B6FA-AAA21AA898E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91686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E89CF-7C34-412A-BE0A-25474E4980A7}" type="datetime1">
              <a:rPr lang="pl-PL" smtClean="0"/>
              <a:t>2021-06-08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E4868-664B-431F-87F0-B9C44B95816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080671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7FBCB-5D32-42DC-85DE-6B3C6DFC9397}" type="datetime1">
              <a:rPr lang="pl-PL" smtClean="0"/>
              <a:t>2021-06-08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86BF3-8C74-402E-9E9F-0515CD1ECCE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05033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2073DE1-3224-4688-ACBA-A263DAA6073B}" type="datetime1">
              <a:rPr lang="pl-PL" smtClean="0"/>
              <a:t>2021-06-08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>
              <a:defRPr/>
            </a:pPr>
            <a:fld id="{751D4D89-A384-4A04-88A0-F5E34484ECE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899592" y="2349501"/>
            <a:ext cx="8244408" cy="1439540"/>
          </a:xfrm>
        </p:spPr>
        <p:txBody>
          <a:bodyPr/>
          <a:lstStyle/>
          <a:p>
            <a:pPr marL="0" indent="0" algn="ctr" eaLnBrk="1" hangingPunct="1">
              <a:spcBef>
                <a:spcPts val="1800"/>
              </a:spcBef>
              <a:buNone/>
            </a:pPr>
            <a:r>
              <a:rPr lang="pl-PL" sz="2800" b="1" dirty="0" smtClean="0"/>
              <a:t>Zadanie nr 7: Ocena </a:t>
            </a:r>
            <a:r>
              <a:rPr lang="pl-PL" sz="2800" b="1" dirty="0"/>
              <a:t>funkcjonowania zdrowotnego </a:t>
            </a:r>
            <a:r>
              <a:rPr lang="pl-PL" sz="2800" b="1" dirty="0" smtClean="0"/>
              <a:t/>
            </a:r>
            <a:br>
              <a:rPr lang="pl-PL" sz="2800" b="1" dirty="0" smtClean="0"/>
            </a:br>
            <a:r>
              <a:rPr lang="pl-PL" sz="2800" b="1" dirty="0" smtClean="0"/>
              <a:t>i </a:t>
            </a:r>
            <a:r>
              <a:rPr lang="pl-PL" sz="2800" b="1" dirty="0"/>
              <a:t>psychospołecznego kobiet w różnych okresach życia w aspekcie profilaktyki zagrożeń chorobami </a:t>
            </a:r>
            <a:r>
              <a:rPr lang="pl-PL" sz="2800" b="1" dirty="0" smtClean="0"/>
              <a:t>cywilizacyjnymi</a:t>
            </a:r>
          </a:p>
          <a:p>
            <a:pPr marL="0" indent="0" algn="ctr">
              <a:buNone/>
            </a:pPr>
            <a:r>
              <a:rPr lang="pl-PL" sz="2800" b="1" dirty="0">
                <a:solidFill>
                  <a:schemeClr val="accent2">
                    <a:lumMod val="75000"/>
                  </a:schemeClr>
                </a:solidFill>
              </a:rPr>
              <a:t>O</a:t>
            </a:r>
            <a:r>
              <a:rPr lang="pl-PL" sz="2800" b="1" dirty="0" smtClean="0">
                <a:solidFill>
                  <a:schemeClr val="accent2">
                    <a:lumMod val="75000"/>
                  </a:schemeClr>
                </a:solidFill>
              </a:rPr>
              <a:t>cena </a:t>
            </a:r>
            <a:r>
              <a:rPr lang="pl-PL" sz="2800" b="1" dirty="0">
                <a:solidFill>
                  <a:schemeClr val="accent2">
                    <a:lumMod val="75000"/>
                  </a:schemeClr>
                </a:solidFill>
              </a:rPr>
              <a:t>poziomu lęku oraz zaburzeń depresyjnych </a:t>
            </a:r>
            <a:r>
              <a:rPr lang="pl-PL" sz="28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pl-PL" sz="28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pl-PL" sz="2800" b="1" dirty="0" smtClean="0">
                <a:solidFill>
                  <a:schemeClr val="accent2">
                    <a:lumMod val="75000"/>
                  </a:schemeClr>
                </a:solidFill>
              </a:rPr>
              <a:t>u </a:t>
            </a:r>
            <a:r>
              <a:rPr lang="pl-PL" sz="2800" b="1" dirty="0">
                <a:solidFill>
                  <a:schemeClr val="accent2">
                    <a:lumMod val="75000"/>
                  </a:schemeClr>
                </a:solidFill>
              </a:rPr>
              <a:t>kobiet z chorobą Hashimoto</a:t>
            </a:r>
            <a:endParaRPr lang="pl-PL" sz="2800" dirty="0">
              <a:solidFill>
                <a:schemeClr val="accent2">
                  <a:lumMod val="75000"/>
                </a:schemeClr>
              </a:solidFill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pl-PL" altLang="pl-PL" dirty="0"/>
              <a:t>	</a:t>
            </a:r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>
          <a:xfrm>
            <a:off x="1043608" y="6126164"/>
            <a:ext cx="7704856" cy="595312"/>
          </a:xfrm>
        </p:spPr>
        <p:txBody>
          <a:bodyPr/>
          <a:lstStyle/>
          <a:p>
            <a:pPr>
              <a:defRPr/>
            </a:pPr>
            <a:r>
              <a:rPr lang="pl-PL" altLang="pl-PL" sz="1100" dirty="0"/>
              <a:t>          Zadanie badawcze realizowane  w ramach programu Ministra Nauki i Szkolnictwa Wyższego pod nazwą                        „Regionalna Inicjatywa Doskonałości” w latach 2019-2022 nr projektu 002/RID/2018/19 kwota finansowania 12 000 000 zł</a:t>
            </a:r>
          </a:p>
        </p:txBody>
      </p:sp>
      <p:pic>
        <p:nvPicPr>
          <p:cNvPr id="4" name="Obraz 3" descr="LOGO_MNiSW_-_P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47" t="32832" r="26018" b="53885"/>
          <a:stretch>
            <a:fillRect/>
          </a:stretch>
        </p:blipFill>
        <p:spPr bwMode="auto">
          <a:xfrm>
            <a:off x="6343650" y="764704"/>
            <a:ext cx="2800350" cy="504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5675320"/>
              </p:ext>
            </p:extLst>
          </p:nvPr>
        </p:nvGraphicFramePr>
        <p:xfrm>
          <a:off x="2483768" y="1916832"/>
          <a:ext cx="4958225" cy="4631874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801070">
                  <a:extLst>
                    <a:ext uri="{9D8B030D-6E8A-4147-A177-3AD203B41FA5}">
                      <a16:colId xmlns="" xmlns:a16="http://schemas.microsoft.com/office/drawing/2014/main" val="2413330526"/>
                    </a:ext>
                  </a:extLst>
                </a:gridCol>
                <a:gridCol w="518757">
                  <a:extLst>
                    <a:ext uri="{9D8B030D-6E8A-4147-A177-3AD203B41FA5}">
                      <a16:colId xmlns="" xmlns:a16="http://schemas.microsoft.com/office/drawing/2014/main" val="1873374842"/>
                    </a:ext>
                  </a:extLst>
                </a:gridCol>
                <a:gridCol w="518757">
                  <a:extLst>
                    <a:ext uri="{9D8B030D-6E8A-4147-A177-3AD203B41FA5}">
                      <a16:colId xmlns="" xmlns:a16="http://schemas.microsoft.com/office/drawing/2014/main" val="346803498"/>
                    </a:ext>
                  </a:extLst>
                </a:gridCol>
                <a:gridCol w="519303">
                  <a:extLst>
                    <a:ext uri="{9D8B030D-6E8A-4147-A177-3AD203B41FA5}">
                      <a16:colId xmlns="" xmlns:a16="http://schemas.microsoft.com/office/drawing/2014/main" val="382325513"/>
                    </a:ext>
                  </a:extLst>
                </a:gridCol>
                <a:gridCol w="519303">
                  <a:extLst>
                    <a:ext uri="{9D8B030D-6E8A-4147-A177-3AD203B41FA5}">
                      <a16:colId xmlns="" xmlns:a16="http://schemas.microsoft.com/office/drawing/2014/main" val="1700229800"/>
                    </a:ext>
                  </a:extLst>
                </a:gridCol>
                <a:gridCol w="518757">
                  <a:extLst>
                    <a:ext uri="{9D8B030D-6E8A-4147-A177-3AD203B41FA5}">
                      <a16:colId xmlns="" xmlns:a16="http://schemas.microsoft.com/office/drawing/2014/main" val="487116369"/>
                    </a:ext>
                  </a:extLst>
                </a:gridCol>
                <a:gridCol w="518757">
                  <a:extLst>
                    <a:ext uri="{9D8B030D-6E8A-4147-A177-3AD203B41FA5}">
                      <a16:colId xmlns="" xmlns:a16="http://schemas.microsoft.com/office/drawing/2014/main" val="1682696974"/>
                    </a:ext>
                  </a:extLst>
                </a:gridCol>
                <a:gridCol w="528040">
                  <a:extLst>
                    <a:ext uri="{9D8B030D-6E8A-4147-A177-3AD203B41FA5}">
                      <a16:colId xmlns="" xmlns:a16="http://schemas.microsoft.com/office/drawing/2014/main" val="1271805202"/>
                    </a:ext>
                  </a:extLst>
                </a:gridCol>
                <a:gridCol w="515481">
                  <a:extLst>
                    <a:ext uri="{9D8B030D-6E8A-4147-A177-3AD203B41FA5}">
                      <a16:colId xmlns="" xmlns:a16="http://schemas.microsoft.com/office/drawing/2014/main" val="3046553610"/>
                    </a:ext>
                  </a:extLst>
                </a:gridCol>
              </a:tblGrid>
              <a:tr h="150166">
                <a:tc gridSpan="9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dirty="0">
                          <a:effectLst/>
                        </a:rPr>
                        <a:t>Parametry tarczycowe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53782540"/>
                  </a:ext>
                </a:extLst>
              </a:tr>
              <a:tr h="150166">
                <a:tc gridSpan="9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dirty="0">
                          <a:effectLst/>
                        </a:rPr>
                        <a:t>STAI-I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404574"/>
                  </a:ext>
                </a:extLst>
              </a:tr>
              <a:tr h="280456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>
                          <a:effectLst/>
                        </a:rPr>
                        <a:t>Poziom lęku STAI-1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b="1" dirty="0">
                          <a:effectLst/>
                        </a:rPr>
                        <a:t>Wartości niskie </a:t>
                      </a:r>
                      <a:endParaRPr lang="pl-PL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b="1" dirty="0">
                          <a:effectLst/>
                        </a:rPr>
                        <a:t>Wartości referencyjne </a:t>
                      </a:r>
                      <a:endParaRPr lang="pl-PL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b="1" dirty="0">
                          <a:effectLst/>
                        </a:rPr>
                        <a:t>Wartości wysokie </a:t>
                      </a:r>
                      <a:endParaRPr lang="pl-PL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b="1" dirty="0">
                          <a:effectLst/>
                        </a:rPr>
                        <a:t>χ</a:t>
                      </a:r>
                      <a:r>
                        <a:rPr lang="pl-PL" sz="900" b="1" baseline="30000" dirty="0">
                          <a:effectLst/>
                        </a:rPr>
                        <a:t>2</a:t>
                      </a:r>
                      <a:r>
                        <a:rPr lang="pl-PL" sz="900" b="1" baseline="-25000" dirty="0">
                          <a:effectLst/>
                        </a:rPr>
                        <a:t>(</a:t>
                      </a:r>
                      <a:r>
                        <a:rPr lang="pl-PL" sz="900" b="1" baseline="-25000" dirty="0" err="1">
                          <a:effectLst/>
                        </a:rPr>
                        <a:t>df</a:t>
                      </a:r>
                      <a:r>
                        <a:rPr lang="pl-PL" sz="900" b="1" baseline="-25000" dirty="0">
                          <a:effectLst/>
                        </a:rPr>
                        <a:t>)</a:t>
                      </a:r>
                      <a:endParaRPr lang="pl-PL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b="1" dirty="0">
                          <a:effectLst/>
                        </a:rPr>
                        <a:t>p</a:t>
                      </a:r>
                      <a:endParaRPr lang="pl-PL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extLst>
                  <a:ext uri="{0D108BD9-81ED-4DB2-BD59-A6C34878D82A}">
                    <a16:rowId xmlns="" xmlns:a16="http://schemas.microsoft.com/office/drawing/2014/main" val="91202656"/>
                  </a:ext>
                </a:extLst>
              </a:tr>
              <a:tr h="28045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TSH &lt;0,27 µIU/mL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TSH 0,27-4,20 µIU/mL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dirty="0">
                          <a:effectLst/>
                        </a:rPr>
                        <a:t>TSH &gt;4,20 µIU/Ml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04354008"/>
                  </a:ext>
                </a:extLst>
              </a:tr>
              <a:tr h="25937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N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%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N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%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N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dirty="0">
                          <a:effectLst/>
                        </a:rPr>
                        <a:t>%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12126786"/>
                  </a:ext>
                </a:extLst>
              </a:tr>
              <a:tr h="1402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Niski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4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2,0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39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19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6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2,9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dirty="0">
                          <a:effectLst/>
                        </a:rPr>
                        <a:t>8,139</a:t>
                      </a:r>
                      <a:r>
                        <a:rPr lang="pl-PL" sz="900" baseline="-25000" dirty="0">
                          <a:effectLst/>
                        </a:rPr>
                        <a:t>(4)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0,087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extLst>
                  <a:ext uri="{0D108BD9-81ED-4DB2-BD59-A6C34878D82A}">
                    <a16:rowId xmlns="" xmlns:a16="http://schemas.microsoft.com/office/drawing/2014/main" val="3358149188"/>
                  </a:ext>
                </a:extLst>
              </a:tr>
              <a:tr h="1402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Umiarkowany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9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4,4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62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30,2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10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dirty="0">
                          <a:effectLst/>
                        </a:rPr>
                        <a:t>4,9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47616644"/>
                  </a:ext>
                </a:extLst>
              </a:tr>
              <a:tr h="1402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Wysoki 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1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0,5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58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28,3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16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dirty="0">
                          <a:effectLst/>
                        </a:rPr>
                        <a:t>7,8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04862953"/>
                  </a:ext>
                </a:extLst>
              </a:tr>
              <a:tr h="259378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Poziom lęku STAI-1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b="1" dirty="0">
                          <a:effectLst/>
                        </a:rPr>
                        <a:t>FT4 &lt;0,95ng/dl</a:t>
                      </a:r>
                      <a:endParaRPr lang="pl-PL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b="1" dirty="0">
                          <a:effectLst/>
                        </a:rPr>
                        <a:t>FT4 0,95-1,69ng/dl</a:t>
                      </a:r>
                      <a:endParaRPr lang="pl-PL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b="1" dirty="0">
                          <a:effectLst/>
                        </a:rPr>
                        <a:t>FT4 &gt;1,69ng/dl</a:t>
                      </a:r>
                      <a:endParaRPr lang="pl-PL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dirty="0">
                          <a:effectLst/>
                        </a:rPr>
                        <a:t>χ</a:t>
                      </a:r>
                      <a:r>
                        <a:rPr lang="pl-PL" sz="900" baseline="30000" dirty="0">
                          <a:effectLst/>
                        </a:rPr>
                        <a:t>2</a:t>
                      </a:r>
                      <a:r>
                        <a:rPr lang="pl-PL" sz="900" baseline="-25000" dirty="0">
                          <a:effectLst/>
                        </a:rPr>
                        <a:t>(</a:t>
                      </a:r>
                      <a:r>
                        <a:rPr lang="pl-PL" sz="900" baseline="-25000" dirty="0" err="1">
                          <a:effectLst/>
                        </a:rPr>
                        <a:t>df</a:t>
                      </a:r>
                      <a:r>
                        <a:rPr lang="pl-PL" sz="900" baseline="-25000" dirty="0">
                          <a:effectLst/>
                        </a:rPr>
                        <a:t>)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p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extLst>
                  <a:ext uri="{0D108BD9-81ED-4DB2-BD59-A6C34878D82A}">
                    <a16:rowId xmlns="" xmlns:a16="http://schemas.microsoft.com/office/drawing/2014/main" val="2774937723"/>
                  </a:ext>
                </a:extLst>
              </a:tr>
              <a:tr h="25937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N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%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N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%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dirty="0">
                          <a:effectLst/>
                        </a:rPr>
                        <a:t>N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dirty="0">
                          <a:effectLst/>
                        </a:rPr>
                        <a:t>%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78287183"/>
                  </a:ext>
                </a:extLst>
              </a:tr>
              <a:tr h="1402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Niski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2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1,0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44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21,5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3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1,5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dirty="0">
                          <a:effectLst/>
                        </a:rPr>
                        <a:t>2,243</a:t>
                      </a:r>
                      <a:r>
                        <a:rPr lang="pl-PL" sz="900" baseline="-25000" dirty="0">
                          <a:effectLst/>
                        </a:rPr>
                        <a:t>(4)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0,691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extLst>
                  <a:ext uri="{0D108BD9-81ED-4DB2-BD59-A6C34878D82A}">
                    <a16:rowId xmlns="" xmlns:a16="http://schemas.microsoft.com/office/drawing/2014/main" val="3302395133"/>
                  </a:ext>
                </a:extLst>
              </a:tr>
              <a:tr h="1402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Umiarkowany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3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1,5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72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35,1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6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dirty="0">
                          <a:effectLst/>
                        </a:rPr>
                        <a:t>2,9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19515050"/>
                  </a:ext>
                </a:extLst>
              </a:tr>
              <a:tr h="1402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Wysoki 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5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2,4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67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32,7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3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dirty="0">
                          <a:effectLst/>
                        </a:rPr>
                        <a:t>1,5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54150776"/>
                  </a:ext>
                </a:extLst>
              </a:tr>
              <a:tr h="145252">
                <a:tc gridSpan="9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dirty="0">
                          <a:effectLst/>
                        </a:rPr>
                        <a:t>STAI – 2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72295325"/>
                  </a:ext>
                </a:extLst>
              </a:tr>
              <a:tr h="28045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900">
                          <a:effectLst/>
                        </a:rPr>
                        <a:t>Poziom lęku STAI-2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b="1" dirty="0">
                          <a:effectLst/>
                        </a:rPr>
                        <a:t>TSH &lt;0,27 µIU/</a:t>
                      </a:r>
                      <a:r>
                        <a:rPr lang="pl-PL" sz="900" b="1" dirty="0" err="1">
                          <a:effectLst/>
                        </a:rPr>
                        <a:t>mL</a:t>
                      </a:r>
                      <a:endParaRPr lang="pl-PL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b="1" dirty="0">
                          <a:effectLst/>
                        </a:rPr>
                        <a:t>TSH 0,27-4,20 µIU/</a:t>
                      </a:r>
                      <a:r>
                        <a:rPr lang="pl-PL" sz="900" b="1" dirty="0" err="1">
                          <a:effectLst/>
                        </a:rPr>
                        <a:t>mL</a:t>
                      </a:r>
                      <a:endParaRPr lang="pl-PL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b="1" dirty="0">
                          <a:effectLst/>
                        </a:rPr>
                        <a:t>TSH &gt;4,20 µIU/</a:t>
                      </a:r>
                      <a:r>
                        <a:rPr lang="pl-PL" sz="900" b="1" dirty="0" err="1">
                          <a:effectLst/>
                        </a:rPr>
                        <a:t>mL</a:t>
                      </a:r>
                      <a:endParaRPr lang="pl-PL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b="1" dirty="0">
                          <a:effectLst/>
                        </a:rPr>
                        <a:t>χ</a:t>
                      </a:r>
                      <a:r>
                        <a:rPr lang="pl-PL" sz="900" b="1" baseline="30000" dirty="0">
                          <a:effectLst/>
                        </a:rPr>
                        <a:t>2</a:t>
                      </a:r>
                      <a:r>
                        <a:rPr lang="pl-PL" sz="900" b="1" baseline="-25000" dirty="0">
                          <a:effectLst/>
                        </a:rPr>
                        <a:t>(</a:t>
                      </a:r>
                      <a:r>
                        <a:rPr lang="pl-PL" sz="900" b="1" baseline="-25000" dirty="0" err="1">
                          <a:effectLst/>
                        </a:rPr>
                        <a:t>df</a:t>
                      </a:r>
                      <a:r>
                        <a:rPr lang="pl-PL" sz="900" b="1" baseline="-25000" dirty="0">
                          <a:effectLst/>
                        </a:rPr>
                        <a:t>)</a:t>
                      </a:r>
                      <a:endParaRPr lang="pl-PL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b="1" dirty="0">
                          <a:effectLst/>
                        </a:rPr>
                        <a:t>p</a:t>
                      </a:r>
                      <a:endParaRPr lang="pl-PL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extLst>
                  <a:ext uri="{0D108BD9-81ED-4DB2-BD59-A6C34878D82A}">
                    <a16:rowId xmlns="" xmlns:a16="http://schemas.microsoft.com/office/drawing/2014/main" val="3382008704"/>
                  </a:ext>
                </a:extLst>
              </a:tr>
              <a:tr h="25937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N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%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N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%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N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dirty="0">
                          <a:effectLst/>
                        </a:rPr>
                        <a:t>%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06021343"/>
                  </a:ext>
                </a:extLst>
              </a:tr>
              <a:tr h="1402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Niski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5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2,4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41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20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6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2,9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dirty="0">
                          <a:effectLst/>
                        </a:rPr>
                        <a:t>0,068</a:t>
                      </a:r>
                      <a:r>
                        <a:rPr lang="pl-PL" sz="900" baseline="-25000" dirty="0">
                          <a:effectLst/>
                        </a:rPr>
                        <a:t>(4)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0,185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extLst>
                  <a:ext uri="{0D108BD9-81ED-4DB2-BD59-A6C34878D82A}">
                    <a16:rowId xmlns="" xmlns:a16="http://schemas.microsoft.com/office/drawing/2014/main" val="3182102620"/>
                  </a:ext>
                </a:extLst>
              </a:tr>
              <a:tr h="1402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Umiarkowany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7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3,4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55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26,8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9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dirty="0">
                          <a:effectLst/>
                        </a:rPr>
                        <a:t>4,4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26808746"/>
                  </a:ext>
                </a:extLst>
              </a:tr>
              <a:tr h="1402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Wysoki 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2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1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63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30,7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17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dirty="0">
                          <a:effectLst/>
                        </a:rPr>
                        <a:t>8,3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79734334"/>
                  </a:ext>
                </a:extLst>
              </a:tr>
              <a:tr h="259378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Poziom lęku STAI-2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b="1" dirty="0">
                          <a:effectLst/>
                        </a:rPr>
                        <a:t>FT4 &lt;0,95ng/dl</a:t>
                      </a:r>
                      <a:endParaRPr lang="pl-PL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b="1" dirty="0">
                          <a:effectLst/>
                        </a:rPr>
                        <a:t>FT4 0,95-1,69ng/dl</a:t>
                      </a:r>
                      <a:endParaRPr lang="pl-PL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b="1" dirty="0">
                          <a:effectLst/>
                        </a:rPr>
                        <a:t>FT4 &gt;1,69ng/dl</a:t>
                      </a:r>
                      <a:endParaRPr lang="pl-PL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b="1" dirty="0">
                          <a:effectLst/>
                        </a:rPr>
                        <a:t>χ</a:t>
                      </a:r>
                      <a:r>
                        <a:rPr lang="pl-PL" sz="900" b="1" baseline="30000" dirty="0">
                          <a:effectLst/>
                        </a:rPr>
                        <a:t>2</a:t>
                      </a:r>
                      <a:r>
                        <a:rPr lang="pl-PL" sz="900" b="1" baseline="-25000" dirty="0">
                          <a:effectLst/>
                        </a:rPr>
                        <a:t>(</a:t>
                      </a:r>
                      <a:r>
                        <a:rPr lang="pl-PL" sz="900" b="1" baseline="-25000" dirty="0" err="1">
                          <a:effectLst/>
                        </a:rPr>
                        <a:t>df</a:t>
                      </a:r>
                      <a:r>
                        <a:rPr lang="pl-PL" sz="900" b="1" baseline="-25000" dirty="0">
                          <a:effectLst/>
                        </a:rPr>
                        <a:t>)</a:t>
                      </a:r>
                      <a:endParaRPr lang="pl-PL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b="1" dirty="0">
                          <a:effectLst/>
                        </a:rPr>
                        <a:t>p</a:t>
                      </a:r>
                      <a:endParaRPr lang="pl-PL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extLst>
                  <a:ext uri="{0D108BD9-81ED-4DB2-BD59-A6C34878D82A}">
                    <a16:rowId xmlns="" xmlns:a16="http://schemas.microsoft.com/office/drawing/2014/main" val="387441137"/>
                  </a:ext>
                </a:extLst>
              </a:tr>
              <a:tr h="25937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N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%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N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%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N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dirty="0">
                          <a:effectLst/>
                        </a:rPr>
                        <a:t>%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96413066"/>
                  </a:ext>
                </a:extLst>
              </a:tr>
              <a:tr h="1402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Niski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3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1,5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45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22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4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2,0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dirty="0">
                          <a:effectLst/>
                        </a:rPr>
                        <a:t>3,795</a:t>
                      </a:r>
                      <a:r>
                        <a:rPr lang="pl-PL" sz="900" baseline="-25000" dirty="0">
                          <a:effectLst/>
                        </a:rPr>
                        <a:t>(4)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0,435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extLst>
                  <a:ext uri="{0D108BD9-81ED-4DB2-BD59-A6C34878D82A}">
                    <a16:rowId xmlns="" xmlns:a16="http://schemas.microsoft.com/office/drawing/2014/main" val="15466253"/>
                  </a:ext>
                </a:extLst>
              </a:tr>
              <a:tr h="1402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Umiarkowany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2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1,0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63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30,7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6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dirty="0">
                          <a:effectLst/>
                        </a:rPr>
                        <a:t>2,9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31051789"/>
                  </a:ext>
                </a:extLst>
              </a:tr>
              <a:tr h="1402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Wysoki 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5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2,4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75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36,6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>
                          <a:effectLst/>
                        </a:rPr>
                        <a:t>2</a:t>
                      </a:r>
                      <a:endParaRPr lang="pl-PL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900" dirty="0">
                          <a:effectLst/>
                        </a:rPr>
                        <a:t>1,0</a:t>
                      </a: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74" marR="58974" marT="0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5531044"/>
                  </a:ext>
                </a:extLst>
              </a:tr>
            </a:tbl>
          </a:graphicData>
        </a:graphic>
      </p:graphicFrame>
      <p:sp>
        <p:nvSpPr>
          <p:cNvPr id="3" name="pole tekstowe 2"/>
          <p:cNvSpPr txBox="1"/>
          <p:nvPr/>
        </p:nvSpPr>
        <p:spPr>
          <a:xfrm>
            <a:off x="2339752" y="1655222"/>
            <a:ext cx="64087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b="1" dirty="0">
                <a:latin typeface="+mn-lt"/>
              </a:rPr>
              <a:t>Tab. 5. Analiza nasilenia lęku z uwzględnieniem parametrów tarczycowych</a:t>
            </a:r>
          </a:p>
        </p:txBody>
      </p:sp>
    </p:spTree>
    <p:extLst>
      <p:ext uri="{BB962C8B-B14F-4D97-AF65-F5344CB8AC3E}">
        <p14:creationId xmlns:p14="http://schemas.microsoft.com/office/powerpoint/2010/main" val="529617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6393447"/>
              </p:ext>
            </p:extLst>
          </p:nvPr>
        </p:nvGraphicFramePr>
        <p:xfrm>
          <a:off x="2074841" y="2060848"/>
          <a:ext cx="6214747" cy="2582294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649207">
                  <a:extLst>
                    <a:ext uri="{9D8B030D-6E8A-4147-A177-3AD203B41FA5}">
                      <a16:colId xmlns="" xmlns:a16="http://schemas.microsoft.com/office/drawing/2014/main" val="2633056286"/>
                    </a:ext>
                  </a:extLst>
                </a:gridCol>
                <a:gridCol w="556554">
                  <a:extLst>
                    <a:ext uri="{9D8B030D-6E8A-4147-A177-3AD203B41FA5}">
                      <a16:colId xmlns="" xmlns:a16="http://schemas.microsoft.com/office/drawing/2014/main" val="767693224"/>
                    </a:ext>
                  </a:extLst>
                </a:gridCol>
                <a:gridCol w="556554">
                  <a:extLst>
                    <a:ext uri="{9D8B030D-6E8A-4147-A177-3AD203B41FA5}">
                      <a16:colId xmlns="" xmlns:a16="http://schemas.microsoft.com/office/drawing/2014/main" val="3043892575"/>
                    </a:ext>
                  </a:extLst>
                </a:gridCol>
                <a:gridCol w="556554">
                  <a:extLst>
                    <a:ext uri="{9D8B030D-6E8A-4147-A177-3AD203B41FA5}">
                      <a16:colId xmlns="" xmlns:a16="http://schemas.microsoft.com/office/drawing/2014/main" val="2245364223"/>
                    </a:ext>
                  </a:extLst>
                </a:gridCol>
                <a:gridCol w="556554">
                  <a:extLst>
                    <a:ext uri="{9D8B030D-6E8A-4147-A177-3AD203B41FA5}">
                      <a16:colId xmlns="" xmlns:a16="http://schemas.microsoft.com/office/drawing/2014/main" val="1220102253"/>
                    </a:ext>
                  </a:extLst>
                </a:gridCol>
                <a:gridCol w="556554">
                  <a:extLst>
                    <a:ext uri="{9D8B030D-6E8A-4147-A177-3AD203B41FA5}">
                      <a16:colId xmlns="" xmlns:a16="http://schemas.microsoft.com/office/drawing/2014/main" val="2260682463"/>
                    </a:ext>
                  </a:extLst>
                </a:gridCol>
                <a:gridCol w="556554">
                  <a:extLst>
                    <a:ext uri="{9D8B030D-6E8A-4147-A177-3AD203B41FA5}">
                      <a16:colId xmlns="" xmlns:a16="http://schemas.microsoft.com/office/drawing/2014/main" val="1633675856"/>
                    </a:ext>
                  </a:extLst>
                </a:gridCol>
                <a:gridCol w="556554">
                  <a:extLst>
                    <a:ext uri="{9D8B030D-6E8A-4147-A177-3AD203B41FA5}">
                      <a16:colId xmlns="" xmlns:a16="http://schemas.microsoft.com/office/drawing/2014/main" val="1165524536"/>
                    </a:ext>
                  </a:extLst>
                </a:gridCol>
                <a:gridCol w="556554">
                  <a:extLst>
                    <a:ext uri="{9D8B030D-6E8A-4147-A177-3AD203B41FA5}">
                      <a16:colId xmlns="" xmlns:a16="http://schemas.microsoft.com/office/drawing/2014/main" val="3107528744"/>
                    </a:ext>
                  </a:extLst>
                </a:gridCol>
                <a:gridCol w="556554">
                  <a:extLst>
                    <a:ext uri="{9D8B030D-6E8A-4147-A177-3AD203B41FA5}">
                      <a16:colId xmlns="" xmlns:a16="http://schemas.microsoft.com/office/drawing/2014/main" val="1088299809"/>
                    </a:ext>
                  </a:extLst>
                </a:gridCol>
                <a:gridCol w="556554">
                  <a:extLst>
                    <a:ext uri="{9D8B030D-6E8A-4147-A177-3AD203B41FA5}">
                      <a16:colId xmlns="" xmlns:a16="http://schemas.microsoft.com/office/drawing/2014/main" val="623537341"/>
                    </a:ext>
                  </a:extLst>
                </a:gridCol>
              </a:tblGrid>
              <a:tr h="330200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000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</a:rPr>
                        <a:t>poziom </a:t>
                      </a:r>
                      <a:r>
                        <a:rPr lang="pl-PL" sz="1000" dirty="0">
                          <a:effectLst/>
                        </a:rPr>
                        <a:t>hormonów </a:t>
                      </a:r>
                      <a:r>
                        <a:rPr lang="pl-PL" sz="1000" dirty="0" smtClean="0">
                          <a:effectLst/>
                        </a:rPr>
                        <a:t>tarczycy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zaburzenia depresyjne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lęk jako stan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lęk jako cecha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77132114"/>
                  </a:ext>
                </a:extLst>
              </a:tr>
              <a:tr h="18161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TSH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</a:rPr>
                        <a:t>Ft4</a:t>
                      </a:r>
                      <a:endParaRPr lang="pl-PL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BDI-II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STAI-I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</a:rPr>
                        <a:t>STAI-II</a:t>
                      </a:r>
                      <a:endParaRPr lang="pl-PL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6301041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</a:rPr>
                        <a:t>rho</a:t>
                      </a:r>
                      <a:endParaRPr lang="pl-PL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>
                          <a:effectLst/>
                        </a:rPr>
                        <a:t>p</a:t>
                      </a:r>
                      <a:endParaRPr lang="pl-PL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 err="1">
                          <a:effectLst/>
                        </a:rPr>
                        <a:t>rho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p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 err="1">
                          <a:effectLst/>
                        </a:rPr>
                        <a:t>rho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p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 err="1">
                          <a:effectLst/>
                        </a:rPr>
                        <a:t>rho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p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 err="1">
                          <a:effectLst/>
                        </a:rPr>
                        <a:t>rho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p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51576121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</a:rPr>
                        <a:t>Wiek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-0,003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0,971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-0,074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0,293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0,125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0,074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-0,073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0,299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-0,232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0,001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92798149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</a:rPr>
                        <a:t>STAI-II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0,125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0,074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-0,211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0,002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0,608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0,001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0,648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0,001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-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-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97639093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</a:rPr>
                        <a:t>STAI-I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0,177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0,011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-0,139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0,046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0,483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0,001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-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-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-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-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37159389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</a:rPr>
                        <a:t>BDI-II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0,129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0,065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-0,242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0,001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-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-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-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-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-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-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13675473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effectLst/>
                        </a:rPr>
                        <a:t>Ft4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-0,360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0,001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-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-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-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-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-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-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-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-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37989168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908341" y="328546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2051720" y="1772816"/>
            <a:ext cx="63367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b="1" dirty="0">
                <a:latin typeface="+mn-lt"/>
              </a:rPr>
              <a:t>Tabela 6. Korelacje rang </a:t>
            </a:r>
            <a:r>
              <a:rPr lang="pl-PL" sz="1100" b="1" dirty="0" err="1">
                <a:latin typeface="+mn-lt"/>
              </a:rPr>
              <a:t>Spearmana</a:t>
            </a:r>
            <a:r>
              <a:rPr lang="pl-PL" sz="1100" b="1" dirty="0">
                <a:latin typeface="+mn-lt"/>
              </a:rPr>
              <a:t> pomiędzy analizowanymi zmiennymi</a:t>
            </a:r>
          </a:p>
        </p:txBody>
      </p:sp>
    </p:spTree>
    <p:extLst>
      <p:ext uri="{BB962C8B-B14F-4D97-AF65-F5344CB8AC3E}">
        <p14:creationId xmlns:p14="http://schemas.microsoft.com/office/powerpoint/2010/main" val="14009617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908720"/>
            <a:ext cx="8229600" cy="854968"/>
          </a:xfrm>
        </p:spPr>
        <p:txBody>
          <a:bodyPr/>
          <a:lstStyle/>
          <a:p>
            <a:r>
              <a:rPr lang="pl-PL" b="1" dirty="0" smtClean="0"/>
              <a:t>Wnioski 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75656" y="2204864"/>
            <a:ext cx="7581528" cy="3921299"/>
          </a:xfrm>
        </p:spPr>
        <p:txBody>
          <a:bodyPr/>
          <a:lstStyle/>
          <a:p>
            <a:pPr lvl="0"/>
            <a:r>
              <a:rPr lang="pl-PL" sz="1800" b="1" dirty="0"/>
              <a:t>Zaburzenia depresyjne współwystępują z zaburzeniami lękowymi w grupie kobiet z chorobą Hashimoto. Badaną grupę pacjentek z chorobą Hashimoto cechowały lekkie zaburzenia depresyjne oraz zaburzenia lękowe o umiarkowanym poziomie. </a:t>
            </a:r>
          </a:p>
          <a:p>
            <a:pPr lvl="0"/>
            <a:r>
              <a:rPr lang="pl-PL" sz="1800" b="1" dirty="0"/>
              <a:t>Wyższy poziom lęku jako stanu w grupie kobiet z chorobą Hashimoto związany jest z wyższymi stężeniami TSH w surowicy krwi.</a:t>
            </a:r>
          </a:p>
          <a:p>
            <a:pPr lvl="0"/>
            <a:r>
              <a:rPr lang="pl-PL" sz="1800" b="1" dirty="0"/>
              <a:t> Niższy poziom stężenia Ft4 w surowicy krwi współwystępuje z większymi zaburzeniami depresyjnymi oraz lękowymi.</a:t>
            </a:r>
          </a:p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1115616" y="6356350"/>
            <a:ext cx="7632848" cy="365125"/>
          </a:xfrm>
        </p:spPr>
        <p:txBody>
          <a:bodyPr/>
          <a:lstStyle/>
          <a:p>
            <a:pPr>
              <a:defRPr/>
            </a:pPr>
            <a:r>
              <a:rPr lang="pl-PL" altLang="pl-PL" dirty="0" smtClean="0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511044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1116013" y="1700808"/>
            <a:ext cx="7570787" cy="442535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pl-PL" altLang="pl-PL" i="1" dirty="0"/>
              <a:t>	</a:t>
            </a:r>
            <a:r>
              <a:rPr lang="pl-PL" altLang="pl-PL" sz="1600" i="1" dirty="0"/>
              <a:t>                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pl-PL" altLang="pl-PL" sz="2000" b="1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pl-PL" altLang="pl-PL" sz="2000" dirty="0"/>
              <a:t>	</a:t>
            </a:r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>
          <a:xfrm>
            <a:off x="1043608" y="6126164"/>
            <a:ext cx="7704856" cy="595312"/>
          </a:xfrm>
        </p:spPr>
        <p:txBody>
          <a:bodyPr/>
          <a:lstStyle/>
          <a:p>
            <a:pPr>
              <a:defRPr/>
            </a:pPr>
            <a:r>
              <a:rPr lang="pl-PL" altLang="pl-PL" sz="1100" dirty="0"/>
              <a:t>          Zadanie badawcze realizowane  w ramach programu Ministra Nauki i Szkolnictwa Wyższego pod nazwą                        „Regionalna Inicjatywa Doskonałości” w latach 2019-2022 nr projektu 002/RID/2018/19 kwota finansowania 12 000 000 zł</a:t>
            </a:r>
          </a:p>
        </p:txBody>
      </p:sp>
      <p:pic>
        <p:nvPicPr>
          <p:cNvPr id="4" name="Obraz 3" descr="LOGO_MNiSW_-_P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47" t="32832" r="26018" b="53885"/>
          <a:stretch>
            <a:fillRect/>
          </a:stretch>
        </p:blipFill>
        <p:spPr bwMode="auto">
          <a:xfrm>
            <a:off x="6343650" y="764704"/>
            <a:ext cx="2800350" cy="504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  <p:sp>
        <p:nvSpPr>
          <p:cNvPr id="6" name="pole tekstowe 5">
            <a:extLst>
              <a:ext uri="{FF2B5EF4-FFF2-40B4-BE49-F238E27FC236}">
                <a16:creationId xmlns="" xmlns:a16="http://schemas.microsoft.com/office/drawing/2014/main" id="{E40B7570-AFB4-43F3-A8AE-7930FCDF6907}"/>
              </a:ext>
            </a:extLst>
          </p:cNvPr>
          <p:cNvSpPr txBox="1"/>
          <p:nvPr/>
        </p:nvSpPr>
        <p:spPr>
          <a:xfrm>
            <a:off x="1116013" y="1851382"/>
            <a:ext cx="78488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>
                <a:latin typeface="+mn-lt"/>
              </a:rPr>
              <a:t>Obecnie jednym z najczęściej występujących schorzeń o podłożu autoimmunologicznym jest choroba Hashimoto. </a:t>
            </a:r>
            <a:endParaRPr lang="pl-PL" b="1" dirty="0" smtClean="0">
              <a:latin typeface="+mn-lt"/>
            </a:endParaRPr>
          </a:p>
          <a:p>
            <a:pPr algn="ctr"/>
            <a:r>
              <a:rPr lang="pl-PL" b="1" dirty="0" smtClean="0">
                <a:latin typeface="+mn-lt"/>
              </a:rPr>
              <a:t>Rozpoznanie Hashimoto </a:t>
            </a:r>
            <a:r>
              <a:rPr lang="pl-PL" b="1" dirty="0">
                <a:latin typeface="+mn-lt"/>
              </a:rPr>
              <a:t>jest skomplikowane, a objawy psychiczne bywają niejednokrotnie bardziej dotkliwe dla pacjentek niż symptomy fizyczne. </a:t>
            </a:r>
            <a:endParaRPr lang="pl-PL" b="1" dirty="0" smtClean="0">
              <a:latin typeface="+mn-lt"/>
            </a:endParaRPr>
          </a:p>
          <a:p>
            <a:pPr algn="ctr"/>
            <a:r>
              <a:rPr lang="pl-PL" b="1" dirty="0">
                <a:latin typeface="+mn-lt"/>
              </a:rPr>
              <a:t>Pacjentki z autoimmunologicznym zapaleniem tarczycy są w grupie ryzyka wystąpienia zaburzeń depresyjnych, fobii społecznej, zaburzeń lękowych oraz snu. Występowanie dużej </a:t>
            </a:r>
            <a:r>
              <a:rPr lang="pl-PL" b="1" dirty="0" err="1">
                <a:latin typeface="+mn-lt"/>
              </a:rPr>
              <a:t>współchorobowości</a:t>
            </a:r>
            <a:r>
              <a:rPr lang="pl-PL" b="1" dirty="0">
                <a:latin typeface="+mn-lt"/>
              </a:rPr>
              <a:t> choroby Hashimoto i zaburzeń nastroju jest znane od dawna. Rezultatem zarówno negatywnego nastroju, </a:t>
            </a:r>
            <a:r>
              <a:rPr lang="pl-PL" b="1" dirty="0" smtClean="0">
                <a:latin typeface="+mn-lt"/>
              </a:rPr>
              <a:t/>
            </a:r>
            <a:br>
              <a:rPr lang="pl-PL" b="1" dirty="0" smtClean="0">
                <a:latin typeface="+mn-lt"/>
              </a:rPr>
            </a:br>
            <a:r>
              <a:rPr lang="pl-PL" b="1" dirty="0" smtClean="0">
                <a:latin typeface="+mn-lt"/>
              </a:rPr>
              <a:t>jaki </a:t>
            </a:r>
            <a:r>
              <a:rPr lang="pl-PL" b="1" dirty="0">
                <a:latin typeface="+mn-lt"/>
              </a:rPr>
              <a:t>i innych zaburzeń psychicznych  jest obniżona jakość życia pacjentek </a:t>
            </a:r>
            <a:r>
              <a:rPr lang="pl-PL" b="1" dirty="0" smtClean="0">
                <a:latin typeface="+mn-lt"/>
              </a:rPr>
              <a:t/>
            </a:r>
            <a:br>
              <a:rPr lang="pl-PL" b="1" dirty="0" smtClean="0">
                <a:latin typeface="+mn-lt"/>
              </a:rPr>
            </a:br>
            <a:r>
              <a:rPr lang="pl-PL" b="1" dirty="0" smtClean="0">
                <a:latin typeface="+mn-lt"/>
              </a:rPr>
              <a:t>i </a:t>
            </a:r>
            <a:r>
              <a:rPr lang="pl-PL" b="1" dirty="0">
                <a:latin typeface="+mn-lt"/>
              </a:rPr>
              <a:t>generalnie ich gorsze </a:t>
            </a:r>
            <a:r>
              <a:rPr lang="pl-PL" b="1" dirty="0" smtClean="0">
                <a:latin typeface="+mn-lt"/>
              </a:rPr>
              <a:t>funkcjonowanie. </a:t>
            </a:r>
            <a:r>
              <a:rPr lang="pl-PL" b="1" dirty="0">
                <a:latin typeface="+mn-lt"/>
              </a:rPr>
              <a:t>Dlatego pacjentki te poza okresową oceną funkcji tarczycy wymagają przeprowadzania przesiewowej oceny stanu psychicz­nego, w celu szybkiego wychwycenia współistniejących zaburzeń oraz </a:t>
            </a:r>
            <a:r>
              <a:rPr lang="pl-PL" b="1" dirty="0" smtClean="0">
                <a:latin typeface="+mn-lt"/>
              </a:rPr>
              <a:t/>
            </a:r>
            <a:br>
              <a:rPr lang="pl-PL" b="1" dirty="0" smtClean="0">
                <a:latin typeface="+mn-lt"/>
              </a:rPr>
            </a:br>
            <a:r>
              <a:rPr lang="pl-PL" b="1" dirty="0" smtClean="0">
                <a:latin typeface="+mn-lt"/>
              </a:rPr>
              <a:t>w </a:t>
            </a:r>
            <a:r>
              <a:rPr lang="pl-PL" b="1" dirty="0">
                <a:latin typeface="+mn-lt"/>
              </a:rPr>
              <a:t>razie konieczności wdrożenia odpowiedniego leczenia. </a:t>
            </a:r>
          </a:p>
          <a:p>
            <a:pPr algn="ctr"/>
            <a:endParaRPr lang="pl-PL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88914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="" xmlns:a16="http://schemas.microsoft.com/office/drawing/2014/main" id="{3F379E99-A2B2-4D14-8679-D910AE056A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552" y="908719"/>
            <a:ext cx="8229600" cy="871619"/>
          </a:xfrm>
        </p:spPr>
        <p:txBody>
          <a:bodyPr/>
          <a:lstStyle/>
          <a:p>
            <a:pPr eaLnBrk="1" hangingPunct="1"/>
            <a:r>
              <a:rPr lang="pl-PL" altLang="en-US" sz="3600" b="1" dirty="0" smtClean="0">
                <a:effectLst/>
              </a:rPr>
              <a:t>Cel badań</a:t>
            </a:r>
            <a:endParaRPr lang="pl-PL" altLang="en-US" sz="3600" b="1" dirty="0">
              <a:effectLst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="" xmlns:a16="http://schemas.microsoft.com/office/drawing/2014/main" id="{EA28BF42-2C30-4ACA-9390-3BB72B24D9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59632" y="2060848"/>
            <a:ext cx="7427168" cy="4530725"/>
          </a:xfrm>
        </p:spPr>
        <p:txBody>
          <a:bodyPr/>
          <a:lstStyle/>
          <a:p>
            <a:r>
              <a:rPr lang="pl-PL" sz="2000" b="1" dirty="0"/>
              <a:t>Celem badań było dokonanie wstępnej  oceny poziomu lęku </a:t>
            </a: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b="1" dirty="0" smtClean="0"/>
              <a:t>i </a:t>
            </a:r>
            <a:r>
              <a:rPr lang="pl-PL" sz="2000" b="1" dirty="0"/>
              <a:t>zaburzeń depresyjnych u kobiet z rozpoznaną chorobą </a:t>
            </a:r>
            <a:r>
              <a:rPr lang="pl-PL" sz="2000" b="1" dirty="0" smtClean="0"/>
              <a:t>Hashimoto</a:t>
            </a:r>
            <a:endParaRPr lang="pl-PL" sz="2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619672" y="1340768"/>
            <a:ext cx="74888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>
                <a:latin typeface="+mn-lt"/>
              </a:rPr>
              <a:t>Materiał i metody</a:t>
            </a:r>
            <a:endParaRPr lang="pl-PL" sz="3200" b="1" dirty="0">
              <a:latin typeface="+mn-lt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1331640" y="2060848"/>
            <a:ext cx="777686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dirty="0">
                <a:latin typeface="+mn-lt"/>
              </a:rPr>
              <a:t>Badania zostały przeprowadzone w grupie 205 kobiet z chorobą Hashimoto wśród pacjentek poradni </a:t>
            </a:r>
            <a:r>
              <a:rPr lang="pl-PL" b="1" dirty="0" smtClean="0">
                <a:latin typeface="+mn-lt"/>
              </a:rPr>
              <a:t>endokrynologicznej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dirty="0" smtClean="0">
                <a:latin typeface="+mn-lt"/>
              </a:rPr>
              <a:t>Na </a:t>
            </a:r>
            <a:r>
              <a:rPr lang="pl-PL" b="1" dirty="0">
                <a:latin typeface="+mn-lt"/>
              </a:rPr>
              <a:t>badanie uzyskano zgodę Komisji Bioetycznej Pomorskiego Uniwersytetu Medycznego (Uchwała nr </a:t>
            </a:r>
            <a:r>
              <a:rPr lang="pl-PL" b="1" dirty="0" smtClean="0">
                <a:latin typeface="+mn-lt"/>
              </a:rPr>
              <a:t>KB-0012/135/18)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dirty="0" smtClean="0">
                <a:latin typeface="+mn-lt"/>
              </a:rPr>
              <a:t>Postępowanie </a:t>
            </a:r>
            <a:r>
              <a:rPr lang="pl-PL" b="1" dirty="0">
                <a:latin typeface="+mn-lt"/>
              </a:rPr>
              <a:t>badawcze zostało podzielone na dwie </a:t>
            </a:r>
            <a:r>
              <a:rPr lang="pl-PL" b="1" dirty="0" smtClean="0">
                <a:latin typeface="+mn-lt"/>
              </a:rPr>
              <a:t>części:</a:t>
            </a:r>
          </a:p>
          <a:p>
            <a:r>
              <a:rPr lang="pl-PL" b="1" dirty="0">
                <a:latin typeface="+mn-lt"/>
              </a:rPr>
              <a:t> </a:t>
            </a:r>
            <a:r>
              <a:rPr lang="pl-PL" b="1" dirty="0" smtClean="0">
                <a:latin typeface="+mn-lt"/>
              </a:rPr>
              <a:t>    &gt; pierwszą </a:t>
            </a:r>
            <a:r>
              <a:rPr lang="pl-PL" b="1" dirty="0">
                <a:latin typeface="+mn-lt"/>
              </a:rPr>
              <a:t>zrealizowano poprzez wykorzystanie metody </a:t>
            </a:r>
            <a:r>
              <a:rPr lang="pl-PL" b="1" dirty="0" smtClean="0">
                <a:latin typeface="+mn-lt"/>
              </a:rPr>
              <a:t>    </a:t>
            </a:r>
          </a:p>
          <a:p>
            <a:r>
              <a:rPr lang="pl-PL" b="1" dirty="0">
                <a:latin typeface="+mn-lt"/>
              </a:rPr>
              <a:t> </a:t>
            </a:r>
            <a:r>
              <a:rPr lang="pl-PL" b="1" dirty="0" smtClean="0">
                <a:latin typeface="+mn-lt"/>
              </a:rPr>
              <a:t>       sondażu </a:t>
            </a:r>
            <a:r>
              <a:rPr lang="pl-PL" b="1" dirty="0">
                <a:latin typeface="+mn-lt"/>
              </a:rPr>
              <a:t>diagnostycznego, przy użyciu dwóch standaryzowanych </a:t>
            </a:r>
            <a:endParaRPr lang="pl-PL" b="1" dirty="0" smtClean="0">
              <a:latin typeface="+mn-lt"/>
            </a:endParaRPr>
          </a:p>
          <a:p>
            <a:r>
              <a:rPr lang="pl-PL" b="1" dirty="0">
                <a:latin typeface="+mn-lt"/>
              </a:rPr>
              <a:t> </a:t>
            </a:r>
            <a:r>
              <a:rPr lang="pl-PL" b="1" dirty="0" smtClean="0">
                <a:latin typeface="+mn-lt"/>
              </a:rPr>
              <a:t>       narzędzi</a:t>
            </a:r>
            <a:r>
              <a:rPr lang="pl-PL" b="1" dirty="0">
                <a:latin typeface="+mn-lt"/>
              </a:rPr>
              <a:t>, tj. Kwestionariusza STAI oraz skali </a:t>
            </a:r>
            <a:r>
              <a:rPr lang="pl-PL" b="1" dirty="0" smtClean="0">
                <a:latin typeface="+mn-lt"/>
              </a:rPr>
              <a:t>Becka,</a:t>
            </a:r>
          </a:p>
          <a:p>
            <a:r>
              <a:rPr lang="pl-PL" b="1" dirty="0">
                <a:latin typeface="+mn-lt"/>
              </a:rPr>
              <a:t> </a:t>
            </a:r>
            <a:r>
              <a:rPr lang="pl-PL" b="1" dirty="0" smtClean="0">
                <a:latin typeface="+mn-lt"/>
              </a:rPr>
              <a:t>     &gt;drugą </a:t>
            </a:r>
            <a:r>
              <a:rPr lang="pl-PL" b="1" dirty="0">
                <a:latin typeface="+mn-lt"/>
              </a:rPr>
              <a:t>oparto na analizie biochemicznej wykonanej z surowicy </a:t>
            </a:r>
            <a:r>
              <a:rPr lang="pl-PL" b="1" dirty="0" smtClean="0">
                <a:latin typeface="+mn-lt"/>
              </a:rPr>
              <a:t>krwi (w   </a:t>
            </a:r>
          </a:p>
          <a:p>
            <a:r>
              <a:rPr lang="pl-PL" b="1" dirty="0">
                <a:latin typeface="+mn-lt"/>
              </a:rPr>
              <a:t> </a:t>
            </a:r>
            <a:r>
              <a:rPr lang="pl-PL" b="1" dirty="0" smtClean="0">
                <a:latin typeface="+mn-lt"/>
              </a:rPr>
              <a:t>       celu </a:t>
            </a:r>
            <a:r>
              <a:rPr lang="pl-PL" b="1" dirty="0">
                <a:latin typeface="+mn-lt"/>
              </a:rPr>
              <a:t>oznaczenia biochemicznego w surowicy krwi stężenia hormonów </a:t>
            </a:r>
            <a:r>
              <a:rPr lang="pl-PL" b="1" dirty="0" smtClean="0">
                <a:latin typeface="+mn-lt"/>
              </a:rPr>
              <a:t> </a:t>
            </a:r>
          </a:p>
          <a:p>
            <a:r>
              <a:rPr lang="pl-PL" b="1" dirty="0">
                <a:latin typeface="+mn-lt"/>
              </a:rPr>
              <a:t> </a:t>
            </a:r>
            <a:r>
              <a:rPr lang="pl-PL" b="1" dirty="0" smtClean="0">
                <a:latin typeface="+mn-lt"/>
              </a:rPr>
              <a:t>       tarczycowych</a:t>
            </a:r>
            <a:r>
              <a:rPr lang="pl-PL" b="1" dirty="0">
                <a:latin typeface="+mn-lt"/>
              </a:rPr>
              <a:t>: TSH </a:t>
            </a:r>
            <a:r>
              <a:rPr lang="pl-PL" b="1" dirty="0" smtClean="0">
                <a:latin typeface="+mn-lt"/>
              </a:rPr>
              <a:t>i FT4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dirty="0" smtClean="0">
                <a:latin typeface="+mn-lt"/>
              </a:rPr>
              <a:t>Badane </a:t>
            </a:r>
            <a:r>
              <a:rPr lang="pl-PL" b="1" dirty="0">
                <a:latin typeface="+mn-lt"/>
              </a:rPr>
              <a:t>kobiety były w wieku od 19 do 72 </a:t>
            </a:r>
            <a:r>
              <a:rPr lang="pl-PL" b="1" dirty="0" smtClean="0">
                <a:latin typeface="+mn-lt"/>
              </a:rPr>
              <a:t>lat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dirty="0" smtClean="0">
                <a:latin typeface="+mn-lt"/>
              </a:rPr>
              <a:t>Średnia </a:t>
            </a:r>
            <a:r>
              <a:rPr lang="pl-PL" b="1" dirty="0">
                <a:latin typeface="+mn-lt"/>
              </a:rPr>
              <a:t>wieku wynosiła  44 lata (</a:t>
            </a:r>
            <a:r>
              <a:rPr lang="pl-PL" b="1" dirty="0" smtClean="0">
                <a:latin typeface="+mn-lt"/>
              </a:rPr>
              <a:t>SD=11,41)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dirty="0" smtClean="0">
                <a:latin typeface="+mn-lt"/>
              </a:rPr>
              <a:t>Wartości </a:t>
            </a:r>
            <a:r>
              <a:rPr lang="pl-PL" b="1" dirty="0">
                <a:latin typeface="+mn-lt"/>
              </a:rPr>
              <a:t>średnie analizowanych hormonów we krwi badanych kobiet wynosiły2,75±3,03  dla TSH oraz 1,31 ±</a:t>
            </a:r>
            <a:r>
              <a:rPr lang="pl-PL" b="1" dirty="0" smtClean="0">
                <a:latin typeface="+mn-lt"/>
              </a:rPr>
              <a:t>0,24 dla Ft4</a:t>
            </a:r>
            <a:endParaRPr lang="pl-PL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92389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="" xmlns:a16="http://schemas.microsoft.com/office/drawing/2014/main" id="{9ACD35DF-F437-46C2-A084-B7B3424278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620" y="836712"/>
            <a:ext cx="7007820" cy="1143000"/>
          </a:xfrm>
        </p:spPr>
        <p:txBody>
          <a:bodyPr/>
          <a:lstStyle/>
          <a:p>
            <a:pPr eaLnBrk="1" hangingPunct="1"/>
            <a:r>
              <a:rPr lang="pl-PL" altLang="en-US" sz="3200" b="1" dirty="0" smtClean="0">
                <a:effectLst/>
              </a:rPr>
              <a:t>Analiza statystyczna</a:t>
            </a:r>
            <a:endParaRPr lang="pl-PL" altLang="en-US" sz="3200" b="1" dirty="0">
              <a:effectLst/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="" xmlns:a16="http://schemas.microsoft.com/office/drawing/2014/main" id="{4E026D5F-7EDD-48BA-95DA-9DDEBEE09D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31640" y="2258466"/>
            <a:ext cx="7344048" cy="3906838"/>
          </a:xfrm>
        </p:spPr>
        <p:txBody>
          <a:bodyPr/>
          <a:lstStyle/>
          <a:p>
            <a:r>
              <a:rPr lang="pl-PL" sz="1800" b="1" dirty="0"/>
              <a:t>Analizę statystyczną przeprowadzono przy użyciu komputerowego programu R, wersja </a:t>
            </a:r>
            <a:r>
              <a:rPr lang="pl-PL" sz="1800" b="1" dirty="0" smtClean="0"/>
              <a:t>3.5.0 </a:t>
            </a:r>
          </a:p>
          <a:p>
            <a:r>
              <a:rPr lang="pl-PL" sz="1800" b="1" dirty="0" smtClean="0"/>
              <a:t>Podczas </a:t>
            </a:r>
            <a:r>
              <a:rPr lang="pl-PL" sz="1800" b="1" dirty="0"/>
              <a:t>analizy uzyskanych wyników zastosowano statystyki opisowe, takie jak: liczba przypadków ważnych, średnia arytmetyczna, odchylenie standardowe, mediana, minimum, </a:t>
            </a:r>
            <a:r>
              <a:rPr lang="pl-PL" sz="1800" b="1" dirty="0" smtClean="0"/>
              <a:t>maksimum</a:t>
            </a:r>
          </a:p>
          <a:p>
            <a:r>
              <a:rPr lang="pl-PL" sz="1800" b="1" dirty="0" smtClean="0"/>
              <a:t>Użyto </a:t>
            </a:r>
            <a:r>
              <a:rPr lang="pl-PL" sz="1800" b="1" dirty="0"/>
              <a:t>też wskaźnika struktury oraz wykorzystano statystyki matematyczne, takie jak testy dopasowania rozkładu, korelacje nieparametryczne oraz testy istotności </a:t>
            </a:r>
            <a:r>
              <a:rPr lang="pl-PL" sz="1800" b="1" dirty="0" smtClean="0"/>
              <a:t>różnic</a:t>
            </a:r>
          </a:p>
          <a:p>
            <a:r>
              <a:rPr lang="pl-PL" sz="1800" b="1" dirty="0" smtClean="0"/>
              <a:t>Przyjęto</a:t>
            </a:r>
            <a:r>
              <a:rPr lang="pl-PL" sz="1800" b="1" dirty="0"/>
              <a:t>, że prawdopodobieństwo p ≤ 0,05 oznacza zależności istotne, </a:t>
            </a:r>
            <a:r>
              <a:rPr lang="pl-PL" sz="1800" b="1" dirty="0" smtClean="0"/>
              <a:t/>
            </a:r>
            <a:br>
              <a:rPr lang="pl-PL" sz="1800" b="1" dirty="0" smtClean="0"/>
            </a:br>
            <a:r>
              <a:rPr lang="pl-PL" sz="1800" b="1" dirty="0" smtClean="0"/>
              <a:t>a </a:t>
            </a:r>
            <a:r>
              <a:rPr lang="pl-PL" sz="1800" b="1" dirty="0"/>
              <a:t>p ≤ 0,01 wysoce istotne </a:t>
            </a:r>
            <a:r>
              <a:rPr lang="pl-PL" sz="1800" b="1" dirty="0" smtClean="0"/>
              <a:t>statystycznie</a:t>
            </a:r>
            <a:endParaRPr lang="pl-PL" sz="18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="" xmlns:a16="http://schemas.microsoft.com/office/drawing/2014/main" id="{1172D53C-ECB8-4AD2-9489-EB0650D0A3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701824"/>
            <a:ext cx="8229600" cy="1143000"/>
          </a:xfrm>
        </p:spPr>
        <p:txBody>
          <a:bodyPr/>
          <a:lstStyle/>
          <a:p>
            <a:pPr eaLnBrk="1" hangingPunct="1"/>
            <a:r>
              <a:rPr lang="pl-PL" altLang="en-US" sz="3200" b="1" dirty="0" smtClean="0">
                <a:effectLst/>
              </a:rPr>
              <a:t>Wyniki</a:t>
            </a:r>
            <a:endParaRPr lang="pl-PL" altLang="en-US" sz="3200" b="1" dirty="0">
              <a:effectLst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441476"/>
              </p:ext>
            </p:extLst>
          </p:nvPr>
        </p:nvGraphicFramePr>
        <p:xfrm>
          <a:off x="1907704" y="3284984"/>
          <a:ext cx="5895554" cy="2930113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925659">
                  <a:extLst>
                    <a:ext uri="{9D8B030D-6E8A-4147-A177-3AD203B41FA5}">
                      <a16:colId xmlns="" xmlns:a16="http://schemas.microsoft.com/office/drawing/2014/main" val="2725071784"/>
                    </a:ext>
                  </a:extLst>
                </a:gridCol>
                <a:gridCol w="899383">
                  <a:extLst>
                    <a:ext uri="{9D8B030D-6E8A-4147-A177-3AD203B41FA5}">
                      <a16:colId xmlns="" xmlns:a16="http://schemas.microsoft.com/office/drawing/2014/main" val="4223882934"/>
                    </a:ext>
                  </a:extLst>
                </a:gridCol>
                <a:gridCol w="1017628">
                  <a:extLst>
                    <a:ext uri="{9D8B030D-6E8A-4147-A177-3AD203B41FA5}">
                      <a16:colId xmlns="" xmlns:a16="http://schemas.microsoft.com/office/drawing/2014/main" val="3905847126"/>
                    </a:ext>
                  </a:extLst>
                </a:gridCol>
                <a:gridCol w="1017628">
                  <a:extLst>
                    <a:ext uri="{9D8B030D-6E8A-4147-A177-3AD203B41FA5}">
                      <a16:colId xmlns="" xmlns:a16="http://schemas.microsoft.com/office/drawing/2014/main" val="2909920654"/>
                    </a:ext>
                  </a:extLst>
                </a:gridCol>
                <a:gridCol w="1017628">
                  <a:extLst>
                    <a:ext uri="{9D8B030D-6E8A-4147-A177-3AD203B41FA5}">
                      <a16:colId xmlns="" xmlns:a16="http://schemas.microsoft.com/office/drawing/2014/main" val="1343184859"/>
                    </a:ext>
                  </a:extLst>
                </a:gridCol>
                <a:gridCol w="1017628">
                  <a:extLst>
                    <a:ext uri="{9D8B030D-6E8A-4147-A177-3AD203B41FA5}">
                      <a16:colId xmlns="" xmlns:a16="http://schemas.microsoft.com/office/drawing/2014/main" val="972448232"/>
                    </a:ext>
                  </a:extLst>
                </a:gridCol>
              </a:tblGrid>
              <a:tr h="227913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Zmienna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Grupa badana	n=205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81253768"/>
                  </a:ext>
                </a:extLst>
              </a:tr>
              <a:tr h="240575">
                <a:tc gridSpan="2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Min-Max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M± SD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Me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Q1-Q3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73953262"/>
                  </a:ext>
                </a:extLst>
              </a:tr>
              <a:tr h="405812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wiek [lata]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19-72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44 ±11,41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43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37-52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394889912"/>
                  </a:ext>
                </a:extLst>
              </a:tr>
              <a:tr h="393151">
                <a:tc row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stężenie hormonów tarczycy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TSH [µIU/ml]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0,02-32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2,75±3,03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2,20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1,37-3,30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628582216"/>
                  </a:ext>
                </a:extLst>
              </a:tr>
              <a:tr h="33617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Ft4 [ng/dl]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0,72-2,42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1,31 ±0,24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1,28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1,17-1,45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167640550"/>
                  </a:ext>
                </a:extLst>
              </a:tr>
              <a:tr h="43113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lęk jako stan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STAI – I [sten]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1-10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6 ±1,96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6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5-7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713809728"/>
                  </a:ext>
                </a:extLst>
              </a:tr>
              <a:tr h="43746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lęk jako cecha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STAI – II [sten]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1-7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5,9 ±2,08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6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4-7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826662663"/>
                  </a:ext>
                </a:extLst>
              </a:tr>
              <a:tr h="45582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zaburzenia depresyjne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BDI – II [pkt.]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0-50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14±10,19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12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6-20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834131148"/>
                  </a:ext>
                </a:extLst>
              </a:tr>
            </a:tbl>
          </a:graphicData>
        </a:graphic>
      </p:graphicFrame>
      <p:sp>
        <p:nvSpPr>
          <p:cNvPr id="3" name="pole tekstowe 2"/>
          <p:cNvSpPr txBox="1"/>
          <p:nvPr/>
        </p:nvSpPr>
        <p:spPr>
          <a:xfrm>
            <a:off x="1680828" y="1556792"/>
            <a:ext cx="7283660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+mn-lt"/>
              </a:rPr>
              <a:t> </a:t>
            </a:r>
            <a:r>
              <a:rPr lang="pl-PL" dirty="0" smtClean="0">
                <a:latin typeface="+mn-lt"/>
              </a:rPr>
              <a:t>    </a:t>
            </a:r>
            <a:r>
              <a:rPr lang="pl-PL" b="1" dirty="0" smtClean="0">
                <a:latin typeface="+mn-lt"/>
              </a:rPr>
              <a:t>Lęk </a:t>
            </a:r>
            <a:r>
              <a:rPr lang="pl-PL" b="1" dirty="0">
                <a:latin typeface="+mn-lt"/>
              </a:rPr>
              <a:t>zarówno w postaci cechy, jak  i stanu osiągał poziom umiarkowany. Grupa badana charakteryzowała się również ze względu na wyniki kwestionariusza BDI-II (12 pkt.) łagodnymi zaburzeniami depresyjnymi (Tab.1).</a:t>
            </a:r>
          </a:p>
          <a:p>
            <a:r>
              <a:rPr lang="pl-PL" dirty="0">
                <a:latin typeface="+mn-lt"/>
              </a:rPr>
              <a:t> </a:t>
            </a:r>
          </a:p>
          <a:p>
            <a:r>
              <a:rPr lang="pl-PL" sz="1100" b="1" dirty="0">
                <a:latin typeface="+mn-lt"/>
              </a:rPr>
              <a:t>Tabela 1. Wartości średnie oraz medianowe wyników badań biochemicznych oraz badań  kwestionariuszowych</a:t>
            </a:r>
          </a:p>
        </p:txBody>
      </p:sp>
    </p:spTree>
    <p:extLst>
      <p:ext uri="{BB962C8B-B14F-4D97-AF65-F5344CB8AC3E}">
        <p14:creationId xmlns:p14="http://schemas.microsoft.com/office/powerpoint/2010/main" val="2950932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="" xmlns:a16="http://schemas.microsoft.com/office/drawing/2014/main" id="{476AC1FA-6E1A-4E84-B2FA-7BE486A762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9672" y="1556792"/>
            <a:ext cx="7524328" cy="1019175"/>
          </a:xfrm>
        </p:spPr>
        <p:txBody>
          <a:bodyPr/>
          <a:lstStyle/>
          <a:p>
            <a:pPr algn="l"/>
            <a:r>
              <a:rPr lang="pl-PL" dirty="0"/>
              <a:t> 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sz="1800" dirty="0" smtClean="0"/>
              <a:t>   </a:t>
            </a:r>
            <a:r>
              <a:rPr lang="pl-PL" sz="1800" b="1" dirty="0" smtClean="0"/>
              <a:t>Wartości </a:t>
            </a:r>
            <a:r>
              <a:rPr lang="pl-PL" sz="1800" b="1" dirty="0"/>
              <a:t>stężeń analizowanych hormonów tarczycowych mieściły się </a:t>
            </a:r>
            <a:r>
              <a:rPr lang="pl-PL" sz="1800" b="1" dirty="0" smtClean="0"/>
              <a:t/>
            </a:r>
            <a:br>
              <a:rPr lang="pl-PL" sz="1800" b="1" dirty="0" smtClean="0"/>
            </a:br>
            <a:r>
              <a:rPr lang="pl-PL" sz="1800" b="1" dirty="0" smtClean="0"/>
              <a:t>w </a:t>
            </a:r>
            <a:r>
              <a:rPr lang="pl-PL" sz="1800" b="1" dirty="0"/>
              <a:t>wartościach referencyjnych w przypadku zdecydowanej większości badanych. Jednak 46 wyników TSH oraz 22 wyniki Ft4 utrzymywały się poza normą (Tab.2). </a:t>
            </a:r>
            <a:br>
              <a:rPr lang="pl-PL" sz="1800" b="1" dirty="0"/>
            </a:br>
            <a:r>
              <a:rPr lang="pl-PL" sz="1800" dirty="0"/>
              <a:t> </a:t>
            </a:r>
            <a:br>
              <a:rPr lang="pl-PL" sz="1800" dirty="0"/>
            </a:br>
            <a:r>
              <a:rPr lang="pl-PL" sz="1100" b="1" dirty="0"/>
              <a:t>Tabela 2</a:t>
            </a:r>
            <a:r>
              <a:rPr lang="pl-PL" sz="1100" b="1" dirty="0" smtClean="0"/>
              <a:t>. Rozkład </a:t>
            </a:r>
            <a:r>
              <a:rPr lang="pl-PL" sz="1100" b="1" dirty="0"/>
              <a:t>wartości stężeń TSH i Ft4 w badanej grupie kobiet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703879"/>
              </p:ext>
            </p:extLst>
          </p:nvPr>
        </p:nvGraphicFramePr>
        <p:xfrm>
          <a:off x="1475656" y="3284984"/>
          <a:ext cx="6747510" cy="2468245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620520">
                  <a:extLst>
                    <a:ext uri="{9D8B030D-6E8A-4147-A177-3AD203B41FA5}">
                      <a16:colId xmlns="" xmlns:a16="http://schemas.microsoft.com/office/drawing/2014/main" val="1973986214"/>
                    </a:ext>
                  </a:extLst>
                </a:gridCol>
                <a:gridCol w="1800225">
                  <a:extLst>
                    <a:ext uri="{9D8B030D-6E8A-4147-A177-3AD203B41FA5}">
                      <a16:colId xmlns="" xmlns:a16="http://schemas.microsoft.com/office/drawing/2014/main" val="3380240474"/>
                    </a:ext>
                  </a:extLst>
                </a:gridCol>
                <a:gridCol w="1800225">
                  <a:extLst>
                    <a:ext uri="{9D8B030D-6E8A-4147-A177-3AD203B41FA5}">
                      <a16:colId xmlns="" xmlns:a16="http://schemas.microsoft.com/office/drawing/2014/main" val="60798510"/>
                    </a:ext>
                  </a:extLst>
                </a:gridCol>
                <a:gridCol w="1526540">
                  <a:extLst>
                    <a:ext uri="{9D8B030D-6E8A-4147-A177-3AD203B41FA5}">
                      <a16:colId xmlns="" xmlns:a16="http://schemas.microsoft.com/office/drawing/2014/main" val="3784392385"/>
                    </a:ext>
                  </a:extLst>
                </a:gridCol>
              </a:tblGrid>
              <a:tr h="260985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TSH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90133767"/>
                  </a:ext>
                </a:extLst>
              </a:tr>
              <a:tr h="44513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niskie</a:t>
                      </a:r>
                      <a:endParaRPr lang="pl-PL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&lt;0,27 µIU/</a:t>
                      </a:r>
                      <a:r>
                        <a:rPr lang="pl-PL" sz="1000" b="1" dirty="0" err="1">
                          <a:effectLst/>
                        </a:rPr>
                        <a:t>mL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referencyjne</a:t>
                      </a:r>
                      <a:endParaRPr lang="pl-PL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0,27-4,20 µIU/</a:t>
                      </a:r>
                      <a:r>
                        <a:rPr lang="pl-PL" sz="1000" b="1" dirty="0" err="1">
                          <a:effectLst/>
                        </a:rPr>
                        <a:t>mL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wysokie</a:t>
                      </a:r>
                      <a:endParaRPr lang="pl-PL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&gt;4,20 µIU/</a:t>
                      </a:r>
                      <a:r>
                        <a:rPr lang="pl-PL" sz="1000" b="1" dirty="0" err="1">
                          <a:effectLst/>
                        </a:rPr>
                        <a:t>mL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078350143"/>
                  </a:ext>
                </a:extLst>
              </a:tr>
              <a:tr h="2622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n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14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159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32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624225345"/>
                  </a:ext>
                </a:extLst>
              </a:tr>
              <a:tr h="2654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%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6,8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77,6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15,6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72758074"/>
                  </a:ext>
                </a:extLst>
              </a:tr>
              <a:tr h="26543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 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Ft4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11394939"/>
                  </a:ext>
                </a:extLst>
              </a:tr>
              <a:tr h="45085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niskie</a:t>
                      </a:r>
                      <a:endParaRPr lang="pl-PL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&lt;0,95 </a:t>
                      </a:r>
                      <a:r>
                        <a:rPr lang="pl-PL" sz="1000" b="1" dirty="0" err="1">
                          <a:effectLst/>
                        </a:rPr>
                        <a:t>ng</a:t>
                      </a:r>
                      <a:r>
                        <a:rPr lang="pl-PL" sz="1000" b="1" dirty="0">
                          <a:effectLst/>
                        </a:rPr>
                        <a:t>/dl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referencyjne</a:t>
                      </a:r>
                      <a:endParaRPr lang="pl-PL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0,95-1,69 </a:t>
                      </a:r>
                      <a:r>
                        <a:rPr lang="pl-PL" sz="1000" b="1" dirty="0" err="1">
                          <a:effectLst/>
                        </a:rPr>
                        <a:t>ng</a:t>
                      </a:r>
                      <a:r>
                        <a:rPr lang="pl-PL" sz="1000" b="1" dirty="0">
                          <a:effectLst/>
                        </a:rPr>
                        <a:t>/dl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wysokie</a:t>
                      </a:r>
                      <a:endParaRPr lang="pl-PL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&gt;1,69 </a:t>
                      </a:r>
                      <a:r>
                        <a:rPr lang="pl-PL" sz="1000" b="1" dirty="0" err="1">
                          <a:effectLst/>
                        </a:rPr>
                        <a:t>ng</a:t>
                      </a:r>
                      <a:r>
                        <a:rPr lang="pl-PL" sz="1000" b="1" dirty="0">
                          <a:effectLst/>
                        </a:rPr>
                        <a:t>/dl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4268474762"/>
                  </a:ext>
                </a:extLst>
              </a:tr>
              <a:tr h="2527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n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10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183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12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941997820"/>
                  </a:ext>
                </a:extLst>
              </a:tr>
              <a:tr h="2654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%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4,9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89,3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5,9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408796069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75656" y="5774432"/>
            <a:ext cx="7241669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inionPro-Regular"/>
                <a:cs typeface="Times New Roman" panose="02020603050405020304" pitchFamily="18" charset="0"/>
              </a:rPr>
              <a:t> n – liczba; % - procent; fT4 (</a:t>
            </a:r>
            <a:r>
              <a:rPr kumimoji="0" lang="pl-PL" altLang="pl-PL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inionPro-Regular"/>
                <a:cs typeface="Times New Roman" panose="02020603050405020304" pitchFamily="18" charset="0"/>
              </a:rPr>
              <a:t>freethyroxine</a:t>
            </a:r>
            <a:r>
              <a:rPr kumimoji="0" lang="pl-PL" altLang="pl-PL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inionPro-Regular"/>
                <a:cs typeface="Times New Roman" panose="02020603050405020304" pitchFamily="18" charset="0"/>
              </a:rPr>
              <a:t>) — wolna tyroksyna; TSH (</a:t>
            </a:r>
            <a:r>
              <a:rPr kumimoji="0" lang="pl-PL" altLang="pl-PL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inionPro-Regular"/>
                <a:cs typeface="Times New Roman" panose="02020603050405020304" pitchFamily="18" charset="0"/>
              </a:rPr>
              <a:t>thyroidstimulatinghormone</a:t>
            </a:r>
            <a:r>
              <a:rPr kumimoji="0" lang="pl-PL" altLang="pl-PL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inionPro-Regular"/>
                <a:cs typeface="Times New Roman" panose="02020603050405020304" pitchFamily="18" charset="0"/>
              </a:rPr>
              <a:t>) — hormon </a:t>
            </a:r>
            <a:r>
              <a:rPr kumimoji="0" lang="pl-PL" altLang="pl-PL" sz="9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inionPro-Regular"/>
                <a:cs typeface="Times New Roman" panose="02020603050405020304" pitchFamily="18" charset="0"/>
              </a:rPr>
              <a:t>tyreotropowy</a:t>
            </a:r>
            <a:r>
              <a:rPr kumimoji="0" lang="pl-PL" altLang="pl-PL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inionPro-Regular"/>
                <a:cs typeface="Times New Roman" panose="02020603050405020304" pitchFamily="18" charset="0"/>
              </a:rPr>
              <a:t>;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726396"/>
              </p:ext>
            </p:extLst>
          </p:nvPr>
        </p:nvGraphicFramePr>
        <p:xfrm>
          <a:off x="2771800" y="3697605"/>
          <a:ext cx="4141470" cy="3160395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240155">
                  <a:extLst>
                    <a:ext uri="{9D8B030D-6E8A-4147-A177-3AD203B41FA5}">
                      <a16:colId xmlns="" xmlns:a16="http://schemas.microsoft.com/office/drawing/2014/main" val="2336726754"/>
                    </a:ext>
                  </a:extLst>
                </a:gridCol>
                <a:gridCol w="1240155">
                  <a:extLst>
                    <a:ext uri="{9D8B030D-6E8A-4147-A177-3AD203B41FA5}">
                      <a16:colId xmlns="" xmlns:a16="http://schemas.microsoft.com/office/drawing/2014/main" val="1777618665"/>
                    </a:ext>
                  </a:extLst>
                </a:gridCol>
                <a:gridCol w="860425">
                  <a:extLst>
                    <a:ext uri="{9D8B030D-6E8A-4147-A177-3AD203B41FA5}">
                      <a16:colId xmlns="" xmlns:a16="http://schemas.microsoft.com/office/drawing/2014/main" val="405199694"/>
                    </a:ext>
                  </a:extLst>
                </a:gridCol>
                <a:gridCol w="800735">
                  <a:extLst>
                    <a:ext uri="{9D8B030D-6E8A-4147-A177-3AD203B41FA5}">
                      <a16:colId xmlns="" xmlns:a16="http://schemas.microsoft.com/office/drawing/2014/main" val="3050441903"/>
                    </a:ext>
                  </a:extLst>
                </a:gridCol>
              </a:tblGrid>
              <a:tr h="337185">
                <a:tc rowSpan="2"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Grupa badana (n=205)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04574592"/>
                  </a:ext>
                </a:extLst>
              </a:tr>
              <a:tr h="204470">
                <a:tc gridSpan="2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n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%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659510420"/>
                  </a:ext>
                </a:extLst>
              </a:tr>
              <a:tr h="262890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poziom lęku jako stan</a:t>
                      </a:r>
                      <a:endParaRPr lang="pl-PL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STAI - I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niski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49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23,9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128897276"/>
                  </a:ext>
                </a:extLst>
              </a:tr>
              <a:tr h="26670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umiarkowany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81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39,5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325159770"/>
                  </a:ext>
                </a:extLst>
              </a:tr>
              <a:tr h="26162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wysoki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75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36,6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78609027"/>
                  </a:ext>
                </a:extLst>
              </a:tr>
              <a:tr h="259715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poziom lęku jako cecha</a:t>
                      </a:r>
                      <a:endParaRPr lang="pl-PL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STAI - II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niski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52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25,4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270275849"/>
                  </a:ext>
                </a:extLst>
              </a:tr>
              <a:tr h="26416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umiarkowany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71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34,6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216087133"/>
                  </a:ext>
                </a:extLst>
              </a:tr>
              <a:tr h="25908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wysoki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82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40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772328437"/>
                  </a:ext>
                </a:extLst>
              </a:tr>
              <a:tr h="257175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nasilenie zaburzeń depresyjnych</a:t>
                      </a:r>
                      <a:endParaRPr lang="pl-PL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BDI - II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brak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100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48,8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812745095"/>
                  </a:ext>
                </a:extLst>
              </a:tr>
              <a:tr h="26162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łagodne 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82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40,0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972902677"/>
                  </a:ext>
                </a:extLst>
              </a:tr>
              <a:tr h="26543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umiarkowane 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22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10,7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460256446"/>
                  </a:ext>
                </a:extLst>
              </a:tr>
              <a:tr h="26035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b="1" dirty="0">
                          <a:effectLst/>
                        </a:rPr>
                        <a:t>ciężkie 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0,5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86112526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55776" y="220486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6" name="pole tekstowe 5"/>
          <p:cNvSpPr txBox="1"/>
          <p:nvPr/>
        </p:nvSpPr>
        <p:spPr>
          <a:xfrm>
            <a:off x="1691680" y="1071552"/>
            <a:ext cx="7596336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 smtClean="0">
                <a:latin typeface="+mn-lt"/>
              </a:rPr>
              <a:t>    </a:t>
            </a:r>
            <a:r>
              <a:rPr lang="pl-PL" sz="1600" b="1" dirty="0" smtClean="0">
                <a:latin typeface="+mn-lt"/>
              </a:rPr>
              <a:t>Przeprowadzona </a:t>
            </a:r>
            <a:r>
              <a:rPr lang="pl-PL" sz="1600" b="1" dirty="0">
                <a:latin typeface="+mn-lt"/>
              </a:rPr>
              <a:t>analiza wykazała umiarkowany poziom lęku interpretowanego jako stanu niemal 40% badanych kobiet, </a:t>
            </a:r>
            <a:r>
              <a:rPr lang="pl-PL" sz="1600" b="1" dirty="0" smtClean="0">
                <a:latin typeface="+mn-lt"/>
              </a:rPr>
              <a:t>jednocześnie 40</a:t>
            </a:r>
            <a:r>
              <a:rPr lang="pl-PL" sz="1600" b="1" dirty="0">
                <a:latin typeface="+mn-lt"/>
              </a:rPr>
              <a:t>% badanych charakteryzowało się wysokim poziomem lęku jako cechy. Wśród 23,9% i 25,4% badanych lęk zarówno jako stan jak i cecha oscylował na niskim poziomie. </a:t>
            </a:r>
            <a:r>
              <a:rPr lang="pl-PL" sz="1600" b="1" dirty="0" smtClean="0">
                <a:latin typeface="+mn-lt"/>
              </a:rPr>
              <a:t/>
            </a:r>
            <a:br>
              <a:rPr lang="pl-PL" sz="1600" b="1" dirty="0" smtClean="0">
                <a:latin typeface="+mn-lt"/>
              </a:rPr>
            </a:br>
            <a:r>
              <a:rPr lang="pl-PL" sz="1600" b="1" dirty="0" smtClean="0">
                <a:latin typeface="+mn-lt"/>
              </a:rPr>
              <a:t>    Ponad </a:t>
            </a:r>
            <a:r>
              <a:rPr lang="pl-PL" sz="1600" b="1" dirty="0">
                <a:latin typeface="+mn-lt"/>
              </a:rPr>
              <a:t>połowa kobiet z chorobą Hashimoto (51,2%) prezentowała zaburzenia depresyjne na różnym poziomie, przy czym najczęściej były to zaburzenia o łagodnym nasileniu (40%), podczas gdy ciężkie zaburzenia depresyjne odnotowano w przypadku jednej badanej. Prawie połowa, tj. 48,8% kobiet nie wykazywało zaburzeń depresyjnych (Tab. 3</a:t>
            </a:r>
            <a:r>
              <a:rPr lang="pl-PL" sz="1600" b="1" dirty="0" smtClean="0">
                <a:latin typeface="+mn-lt"/>
              </a:rPr>
              <a:t>).</a:t>
            </a:r>
          </a:p>
          <a:p>
            <a:endParaRPr lang="pl-PL" sz="1600" b="1" dirty="0">
              <a:latin typeface="+mn-lt"/>
            </a:endParaRPr>
          </a:p>
          <a:p>
            <a:r>
              <a:rPr lang="pl-PL" sz="1100" b="1" dirty="0">
                <a:latin typeface="+mn-lt"/>
              </a:rPr>
              <a:t>Tabela 3. Analiza nasilenia lęku i zaburzeń depresyjnych w badanej grupie kobiet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910897"/>
              </p:ext>
            </p:extLst>
          </p:nvPr>
        </p:nvGraphicFramePr>
        <p:xfrm>
          <a:off x="1547052" y="2205276"/>
          <a:ext cx="6138498" cy="3395345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930910">
                  <a:extLst>
                    <a:ext uri="{9D8B030D-6E8A-4147-A177-3AD203B41FA5}">
                      <a16:colId xmlns="" xmlns:a16="http://schemas.microsoft.com/office/drawing/2014/main" val="658589651"/>
                    </a:ext>
                  </a:extLst>
                </a:gridCol>
                <a:gridCol w="602615">
                  <a:extLst>
                    <a:ext uri="{9D8B030D-6E8A-4147-A177-3AD203B41FA5}">
                      <a16:colId xmlns="" xmlns:a16="http://schemas.microsoft.com/office/drawing/2014/main" val="2810340070"/>
                    </a:ext>
                  </a:extLst>
                </a:gridCol>
                <a:gridCol w="602615">
                  <a:extLst>
                    <a:ext uri="{9D8B030D-6E8A-4147-A177-3AD203B41FA5}">
                      <a16:colId xmlns="" xmlns:a16="http://schemas.microsoft.com/office/drawing/2014/main" val="1023042527"/>
                    </a:ext>
                  </a:extLst>
                </a:gridCol>
                <a:gridCol w="602615">
                  <a:extLst>
                    <a:ext uri="{9D8B030D-6E8A-4147-A177-3AD203B41FA5}">
                      <a16:colId xmlns="" xmlns:a16="http://schemas.microsoft.com/office/drawing/2014/main" val="4092848485"/>
                    </a:ext>
                  </a:extLst>
                </a:gridCol>
                <a:gridCol w="601980">
                  <a:extLst>
                    <a:ext uri="{9D8B030D-6E8A-4147-A177-3AD203B41FA5}">
                      <a16:colId xmlns="" xmlns:a16="http://schemas.microsoft.com/office/drawing/2014/main" val="351783992"/>
                    </a:ext>
                  </a:extLst>
                </a:gridCol>
                <a:gridCol w="616585">
                  <a:extLst>
                    <a:ext uri="{9D8B030D-6E8A-4147-A177-3AD203B41FA5}">
                      <a16:colId xmlns="" xmlns:a16="http://schemas.microsoft.com/office/drawing/2014/main" val="3326576076"/>
                    </a:ext>
                  </a:extLst>
                </a:gridCol>
                <a:gridCol w="616585">
                  <a:extLst>
                    <a:ext uri="{9D8B030D-6E8A-4147-A177-3AD203B41FA5}">
                      <a16:colId xmlns="" xmlns:a16="http://schemas.microsoft.com/office/drawing/2014/main" val="332382221"/>
                    </a:ext>
                  </a:extLst>
                </a:gridCol>
                <a:gridCol w="221277">
                  <a:extLst>
                    <a:ext uri="{9D8B030D-6E8A-4147-A177-3AD203B41FA5}">
                      <a16:colId xmlns="" xmlns:a16="http://schemas.microsoft.com/office/drawing/2014/main" val="3775288138"/>
                    </a:ext>
                  </a:extLst>
                </a:gridCol>
                <a:gridCol w="127926">
                  <a:extLst>
                    <a:ext uri="{9D8B030D-6E8A-4147-A177-3AD203B41FA5}">
                      <a16:colId xmlns="" xmlns:a16="http://schemas.microsoft.com/office/drawing/2014/main" val="1244430907"/>
                    </a:ext>
                  </a:extLst>
                </a:gridCol>
                <a:gridCol w="616585">
                  <a:extLst>
                    <a:ext uri="{9D8B030D-6E8A-4147-A177-3AD203B41FA5}">
                      <a16:colId xmlns="" xmlns:a16="http://schemas.microsoft.com/office/drawing/2014/main" val="1522303783"/>
                    </a:ext>
                  </a:extLst>
                </a:gridCol>
                <a:gridCol w="598805">
                  <a:extLst>
                    <a:ext uri="{9D8B030D-6E8A-4147-A177-3AD203B41FA5}">
                      <a16:colId xmlns="" xmlns:a16="http://schemas.microsoft.com/office/drawing/2014/main" val="3739785967"/>
                    </a:ext>
                  </a:extLst>
                </a:gridCol>
              </a:tblGrid>
              <a:tr h="203200">
                <a:tc gridSpan="1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dirty="0">
                          <a:effectLst/>
                        </a:rPr>
                        <a:t>Parametry tarczycowe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62143873"/>
                  </a:ext>
                </a:extLst>
              </a:tr>
              <a:tr h="170180">
                <a:tc gridSpan="1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dirty="0">
                          <a:effectLst/>
                        </a:rPr>
                        <a:t>TSH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21647583"/>
                  </a:ext>
                </a:extLst>
              </a:tr>
              <a:tr h="162560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dirty="0">
                          <a:effectLst/>
                        </a:rPr>
                        <a:t>Poziom depresji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b="1" dirty="0">
                          <a:effectLst/>
                        </a:rPr>
                        <a:t>Wartości niskie 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b="1" dirty="0">
                          <a:effectLst/>
                        </a:rPr>
                        <a:t>Wartości referencyjne 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b="1" dirty="0">
                          <a:effectLst/>
                        </a:rPr>
                        <a:t>Wartości wysokie 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b="1" dirty="0">
                          <a:effectLst/>
                        </a:rPr>
                        <a:t>χ</a:t>
                      </a:r>
                      <a:r>
                        <a:rPr lang="pl-PL" sz="1000" b="1" baseline="30000" dirty="0">
                          <a:effectLst/>
                        </a:rPr>
                        <a:t>2</a:t>
                      </a:r>
                      <a:r>
                        <a:rPr lang="pl-PL" sz="1000" b="1" baseline="-25000" dirty="0">
                          <a:effectLst/>
                        </a:rPr>
                        <a:t>(</a:t>
                      </a:r>
                      <a:r>
                        <a:rPr lang="pl-PL" sz="1000" b="1" baseline="-25000" dirty="0" err="1">
                          <a:effectLst/>
                        </a:rPr>
                        <a:t>df</a:t>
                      </a:r>
                      <a:r>
                        <a:rPr lang="pl-PL" sz="1000" b="1" baseline="-25000" dirty="0">
                          <a:effectLst/>
                        </a:rPr>
                        <a:t>)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b="1" dirty="0">
                          <a:effectLst/>
                        </a:rPr>
                        <a:t>p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550972748"/>
                  </a:ext>
                </a:extLst>
              </a:tr>
              <a:tr h="16256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b="1" dirty="0">
                          <a:effectLst/>
                        </a:rPr>
                        <a:t>TSH&lt;0,27 µIU/</a:t>
                      </a:r>
                      <a:r>
                        <a:rPr lang="pl-PL" sz="1000" b="1" dirty="0" err="1">
                          <a:effectLst/>
                        </a:rPr>
                        <a:t>mL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b="1" dirty="0">
                          <a:effectLst/>
                        </a:rPr>
                        <a:t>TSH 0,27-4,20 µIU/</a:t>
                      </a:r>
                      <a:r>
                        <a:rPr lang="pl-PL" sz="1000" b="1" dirty="0" err="1">
                          <a:effectLst/>
                        </a:rPr>
                        <a:t>mL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b="1" dirty="0">
                          <a:effectLst/>
                        </a:rPr>
                        <a:t>TSH &gt;4,20 µIU/</a:t>
                      </a:r>
                      <a:r>
                        <a:rPr lang="pl-PL" sz="1000" b="1" dirty="0" err="1">
                          <a:effectLst/>
                        </a:rPr>
                        <a:t>mL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41498287"/>
                  </a:ext>
                </a:extLst>
              </a:tr>
              <a:tr h="30162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N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%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N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dirty="0">
                          <a:effectLst/>
                        </a:rPr>
                        <a:t>%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dirty="0">
                          <a:effectLst/>
                        </a:rPr>
                        <a:t>N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%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724103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Brak depresji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3,4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82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40,0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dirty="0">
                          <a:effectLst/>
                        </a:rPr>
                        <a:t>11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5,4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11,08</a:t>
                      </a:r>
                      <a:r>
                        <a:rPr lang="pl-PL" sz="1000" baseline="-25000">
                          <a:effectLst/>
                        </a:rPr>
                        <a:t>(6)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0,086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2312993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Łagodna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7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3,4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61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29,8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dirty="0">
                          <a:effectLst/>
                        </a:rPr>
                        <a:t>14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6,8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418923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Umiarkowana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0,0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16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7,8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dirty="0">
                          <a:effectLst/>
                        </a:rPr>
                        <a:t>2,9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26504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Ciężka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0,0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0,0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dirty="0">
                          <a:effectLst/>
                        </a:rPr>
                        <a:t>0,5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15143262"/>
                  </a:ext>
                </a:extLst>
              </a:tr>
              <a:tr h="170815">
                <a:tc gridSpan="1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dirty="0">
                          <a:effectLst/>
                        </a:rPr>
                        <a:t>FT4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92769100"/>
                  </a:ext>
                </a:extLst>
              </a:tr>
              <a:tr h="288290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Poziom depresji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b="1" dirty="0">
                          <a:effectLst/>
                        </a:rPr>
                        <a:t>FT4&lt;0,95ng/dl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b="1" dirty="0">
                          <a:effectLst/>
                        </a:rPr>
                        <a:t>FT4 0,95-1,69ng/dl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b="1" dirty="0">
                          <a:effectLst/>
                        </a:rPr>
                        <a:t>FT4&gt;1,69ng/dl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b="1" dirty="0">
                          <a:effectLst/>
                        </a:rPr>
                        <a:t>χ</a:t>
                      </a:r>
                      <a:r>
                        <a:rPr lang="pl-PL" sz="1000" b="1" baseline="30000" dirty="0">
                          <a:effectLst/>
                        </a:rPr>
                        <a:t>2</a:t>
                      </a:r>
                      <a:r>
                        <a:rPr lang="pl-PL" sz="1000" b="1" baseline="-25000" dirty="0">
                          <a:effectLst/>
                        </a:rPr>
                        <a:t>(</a:t>
                      </a:r>
                      <a:r>
                        <a:rPr lang="pl-PL" sz="1000" b="1" baseline="-25000" dirty="0" err="1">
                          <a:effectLst/>
                        </a:rPr>
                        <a:t>df</a:t>
                      </a:r>
                      <a:r>
                        <a:rPr lang="pl-PL" sz="1000" b="1" baseline="-25000" dirty="0">
                          <a:effectLst/>
                        </a:rPr>
                        <a:t>)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b="1" dirty="0">
                          <a:effectLst/>
                        </a:rPr>
                        <a:t>p</a:t>
                      </a:r>
                      <a:endParaRPr lang="pl-PL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660248904"/>
                  </a:ext>
                </a:extLst>
              </a:tr>
              <a:tr h="288290">
                <a:tc gridSpan="2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N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%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N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%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N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dirty="0">
                          <a:effectLst/>
                        </a:rPr>
                        <a:t>%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12590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Brak depresji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1,5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93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45,4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4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2,0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dirty="0">
                          <a:effectLst/>
                        </a:rPr>
                        <a:t>6,476</a:t>
                      </a:r>
                      <a:r>
                        <a:rPr lang="pl-PL" sz="1000" baseline="-25000" dirty="0">
                          <a:effectLst/>
                        </a:rPr>
                        <a:t>(6)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0,372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8697427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Łagodna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6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2,9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68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33,2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8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dirty="0">
                          <a:effectLst/>
                        </a:rPr>
                        <a:t>3,9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68038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Umiarkowana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0,5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21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10,2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dirty="0">
                          <a:effectLst/>
                        </a:rPr>
                        <a:t>0,0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79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Ciężka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0,0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1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0,5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>
                          <a:effectLst/>
                        </a:rPr>
                        <a:t>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000" dirty="0">
                          <a:effectLst/>
                        </a:rPr>
                        <a:t>0,0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25923608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971600" y="1844824"/>
            <a:ext cx="864096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Tabela 4. Analiza nasilenia zaburzeń depresyjnych z uwzględnieniem wartości parametrów tarczycowych</a:t>
            </a:r>
            <a:endParaRPr kumimoji="0" lang="pl-PL" altLang="pl-PL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12082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Motyw pakietu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Motyw pakietu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4585</TotalTime>
  <Words>1157</Words>
  <Application>Microsoft Office PowerPoint</Application>
  <PresentationFormat>Pokaz na ekranie (4:3)</PresentationFormat>
  <Paragraphs>472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7" baseType="lpstr">
      <vt:lpstr>Arial</vt:lpstr>
      <vt:lpstr>Calibri</vt:lpstr>
      <vt:lpstr>MinionPro-Regular</vt:lpstr>
      <vt:lpstr>Times New Roman</vt:lpstr>
      <vt:lpstr>Motyw pakietu Office</vt:lpstr>
      <vt:lpstr>Prezentacja programu PowerPoint</vt:lpstr>
      <vt:lpstr>Prezentacja programu PowerPoint</vt:lpstr>
      <vt:lpstr>Cel badań</vt:lpstr>
      <vt:lpstr>Prezentacja programu PowerPoint</vt:lpstr>
      <vt:lpstr>Analiza statystyczna</vt:lpstr>
      <vt:lpstr>Wyniki</vt:lpstr>
      <vt:lpstr>     Wartości stężeń analizowanych hormonów tarczycowych mieściły się  w wartościach referencyjnych w przypadku zdecydowanej większości badanych. Jednak 46 wyników TSH oraz 22 wyniki Ft4 utrzymywały się poza normą (Tab.2).    Tabela 2. Rozkład wartości stężeń TSH i Ft4 w badanej grupie kobiet</vt:lpstr>
      <vt:lpstr>Prezentacja programu PowerPoint</vt:lpstr>
      <vt:lpstr>Prezentacja programu PowerPoint</vt:lpstr>
      <vt:lpstr>Prezentacja programu PowerPoint</vt:lpstr>
      <vt:lpstr>Prezentacja programu PowerPoint</vt:lpstr>
      <vt:lpstr>Wnioski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ojakub</dc:creator>
  <cp:lastModifiedBy>Anna Jurczak</cp:lastModifiedBy>
  <cp:revision>246</cp:revision>
  <cp:lastPrinted>2020-02-25T07:52:40Z</cp:lastPrinted>
  <dcterms:created xsi:type="dcterms:W3CDTF">2010-10-15T06:46:12Z</dcterms:created>
  <dcterms:modified xsi:type="dcterms:W3CDTF">2021-06-08T12:01:51Z</dcterms:modified>
</cp:coreProperties>
</file>