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9144000" cy="6858000"/>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b="def" i="def"/>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3CECE"/>
          </a:solidFill>
        </a:fill>
      </a:tcStyle>
    </a:wholeTbl>
    <a:band2H>
      <a:tcTxStyle b="def" i="def"/>
      <a:tcStyle>
        <a:tcBdr/>
        <a:fill>
          <a:solidFill>
            <a:srgbClr val="F1E8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5"/>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p:nvPr>
            <p:ph type="sldImg"/>
          </p:nvPr>
        </p:nvSpPr>
        <p:spPr>
          <a:xfrm>
            <a:off x="1143000" y="685800"/>
            <a:ext cx="4572000" cy="3429000"/>
          </a:xfrm>
          <a:prstGeom prst="rect">
            <a:avLst/>
          </a:prstGeom>
        </p:spPr>
        <p:txBody>
          <a:bodyPr/>
          <a:lstStyle/>
          <a:p>
            <a:pPr lvl="0"/>
          </a:p>
        </p:txBody>
      </p:sp>
      <p:sp>
        <p:nvSpPr>
          <p:cNvPr id="51" name="Shape 51"/>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Slajd tytułowy">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 name="Shape 6"/>
          <p:cNvSpPr/>
          <p:nvPr>
            <p:ph type="title"/>
          </p:nvPr>
        </p:nvSpPr>
        <p:spPr>
          <a:xfrm>
            <a:off x="1143000" y="0"/>
            <a:ext cx="6858000" cy="3509963"/>
          </a:xfrm>
          <a:prstGeom prst="rect">
            <a:avLst/>
          </a:prstGeom>
        </p:spPr>
        <p:txBody>
          <a:bodyPr anchor="b"/>
          <a:lstStyle>
            <a:lvl1pPr>
              <a:defRPr sz="6000"/>
            </a:lvl1pPr>
          </a:lstStyle>
          <a:p>
            <a:pPr lvl="0">
              <a:defRPr sz="1800"/>
            </a:pPr>
            <a:r>
              <a:rPr sz="6000"/>
              <a:t>Tekst tytułowy</a:t>
            </a:r>
          </a:p>
        </p:txBody>
      </p:sp>
      <p:sp>
        <p:nvSpPr>
          <p:cNvPr id="7" name="Shape 7"/>
          <p:cNvSpPr/>
          <p:nvPr>
            <p:ph type="body" idx="1"/>
          </p:nvPr>
        </p:nvSpPr>
        <p:spPr>
          <a:xfrm>
            <a:off x="1143000" y="3602037"/>
            <a:ext cx="6858000" cy="3255963"/>
          </a:xfrm>
          <a:prstGeom prst="rect">
            <a:avLst/>
          </a:prstGeom>
        </p:spPr>
        <p:txBody>
          <a:bodyPr/>
          <a:lstStyle>
            <a:lvl1pPr marL="0" indent="0" algn="ctr">
              <a:spcBef>
                <a:spcPts val="500"/>
              </a:spcBef>
              <a:buSzTx/>
              <a:buFontTx/>
              <a:buNone/>
              <a:defRPr sz="2400"/>
            </a:lvl1pPr>
            <a:lvl2pPr marL="0" indent="457200" algn="ctr">
              <a:spcBef>
                <a:spcPts val="500"/>
              </a:spcBef>
              <a:buSzTx/>
              <a:buFontTx/>
              <a:buNone/>
              <a:defRPr sz="2400"/>
            </a:lvl2pPr>
            <a:lvl3pPr marL="0" indent="914400" algn="ctr">
              <a:spcBef>
                <a:spcPts val="500"/>
              </a:spcBef>
              <a:buSzTx/>
              <a:buFontTx/>
              <a:buNone/>
              <a:defRPr sz="2400"/>
            </a:lvl3pPr>
            <a:lvl4pPr marL="0" indent="1371600" algn="ctr">
              <a:spcBef>
                <a:spcPts val="500"/>
              </a:spcBef>
              <a:buSzTx/>
              <a:buFontTx/>
              <a:buNone/>
              <a:defRPr sz="2400"/>
            </a:lvl4pPr>
            <a:lvl5pPr marL="0" indent="1828800" algn="ctr">
              <a:spcBef>
                <a:spcPts val="500"/>
              </a:spcBef>
              <a:buSzTx/>
              <a:buFontTx/>
              <a:buNone/>
              <a:defRPr sz="2400"/>
            </a:lvl5pPr>
          </a:lstStyle>
          <a:p>
            <a:pPr lvl="0">
              <a:defRPr sz="1800"/>
            </a:pPr>
            <a:r>
              <a:rPr sz="2400"/>
              <a:t>Treść - poziom 1</a:t>
            </a:r>
            <a:endParaRPr sz="2400"/>
          </a:p>
          <a:p>
            <a:pPr lvl="1">
              <a:defRPr sz="1800"/>
            </a:pPr>
            <a:r>
              <a:rPr sz="2400"/>
              <a:t>Treść - poziom 2</a:t>
            </a:r>
            <a:endParaRPr sz="2400"/>
          </a:p>
          <a:p>
            <a:pPr lvl="2">
              <a:defRPr sz="1800"/>
            </a:pPr>
            <a:r>
              <a:rPr sz="2400"/>
              <a:t>Treść - poziom 3</a:t>
            </a:r>
            <a:endParaRPr sz="2400"/>
          </a:p>
          <a:p>
            <a:pPr lvl="3">
              <a:defRPr sz="1800"/>
            </a:pPr>
            <a:r>
              <a:rPr sz="2400"/>
              <a:t>Treść - poziom 4</a:t>
            </a:r>
            <a:endParaRPr sz="2400"/>
          </a:p>
          <a:p>
            <a:pPr lvl="4">
              <a:defRPr sz="1800"/>
            </a:pPr>
            <a:r>
              <a:rPr sz="2400"/>
              <a:t>Treść - poziom 5</a:t>
            </a:r>
          </a:p>
        </p:txBody>
      </p:sp>
      <p:sp>
        <p:nvSpPr>
          <p:cNvPr id="8" name="Shape 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ytuł i tekst pionowy">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9" name="Shape 39"/>
          <p:cNvSpPr/>
          <p:nvPr>
            <p:ph type="title"/>
          </p:nvPr>
        </p:nvSpPr>
        <p:spPr>
          <a:prstGeom prst="rect">
            <a:avLst/>
          </a:prstGeom>
        </p:spPr>
        <p:txBody>
          <a:bodyPr/>
          <a:lstStyle/>
          <a:p>
            <a:pPr lvl="0">
              <a:defRPr sz="1800"/>
            </a:pPr>
            <a:r>
              <a:rPr sz="4400"/>
              <a:t>Tekst tytułowy</a:t>
            </a:r>
          </a:p>
        </p:txBody>
      </p:sp>
      <p:sp>
        <p:nvSpPr>
          <p:cNvPr id="40" name="Shape 40"/>
          <p:cNvSpPr/>
          <p:nvPr>
            <p:ph type="body" idx="1"/>
          </p:nvPr>
        </p:nvSpPr>
        <p:spPr>
          <a:prstGeom prst="rect">
            <a:avLst/>
          </a:prstGeom>
        </p:spPr>
        <p:txBody>
          <a:bodyPr/>
          <a:lstStyle/>
          <a:p>
            <a:pPr lvl="0">
              <a:defRPr sz="1800"/>
            </a:pPr>
            <a:r>
              <a:rPr sz="3200"/>
              <a:t>Treść - poziom 1</a:t>
            </a:r>
            <a:endParaRPr sz="3200"/>
          </a:p>
          <a:p>
            <a:pPr lvl="1">
              <a:defRPr sz="1800"/>
            </a:pPr>
            <a:r>
              <a:rPr sz="3200"/>
              <a:t>Treść - poziom 2</a:t>
            </a:r>
            <a:endParaRPr sz="3200"/>
          </a:p>
          <a:p>
            <a:pPr lvl="2">
              <a:defRPr sz="1800"/>
            </a:pPr>
            <a:r>
              <a:rPr sz="3200"/>
              <a:t>Treść - poziom 3</a:t>
            </a:r>
            <a:endParaRPr sz="3200"/>
          </a:p>
          <a:p>
            <a:pPr lvl="3">
              <a:defRPr sz="1800"/>
            </a:pPr>
            <a:r>
              <a:rPr sz="3200"/>
              <a:t>Treść - poziom 4</a:t>
            </a:r>
            <a:endParaRPr sz="3200"/>
          </a:p>
          <a:p>
            <a:pPr lvl="4">
              <a:defRPr sz="1800"/>
            </a:pPr>
            <a:r>
              <a:rPr sz="3200"/>
              <a:t>Treść - poziom 5</a:t>
            </a:r>
          </a:p>
        </p:txBody>
      </p:sp>
      <p:sp>
        <p:nvSpPr>
          <p:cNvPr id="41" name="Shape 4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ytuł pionowy i teks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3" name="Shape 43"/>
          <p:cNvSpPr/>
          <p:nvPr>
            <p:ph type="title"/>
          </p:nvPr>
        </p:nvSpPr>
        <p:spPr>
          <a:xfrm>
            <a:off x="6629400" y="0"/>
            <a:ext cx="2057400" cy="6400802"/>
          </a:xfrm>
          <a:prstGeom prst="rect">
            <a:avLst/>
          </a:prstGeom>
        </p:spPr>
        <p:txBody>
          <a:bodyPr/>
          <a:lstStyle/>
          <a:p>
            <a:pPr lvl="0">
              <a:defRPr sz="1800"/>
            </a:pPr>
            <a:r>
              <a:rPr sz="4400"/>
              <a:t>Tekst tytułowy</a:t>
            </a:r>
          </a:p>
        </p:txBody>
      </p:sp>
      <p:sp>
        <p:nvSpPr>
          <p:cNvPr id="44" name="Shape 44"/>
          <p:cNvSpPr/>
          <p:nvPr>
            <p:ph type="body" idx="1"/>
          </p:nvPr>
        </p:nvSpPr>
        <p:spPr>
          <a:xfrm>
            <a:off x="457200" y="274638"/>
            <a:ext cx="6019800" cy="6583363"/>
          </a:xfrm>
          <a:prstGeom prst="rect">
            <a:avLst/>
          </a:prstGeom>
        </p:spPr>
        <p:txBody>
          <a:bodyPr/>
          <a:lstStyle/>
          <a:p>
            <a:pPr lvl="0">
              <a:defRPr sz="1800"/>
            </a:pPr>
            <a:r>
              <a:rPr sz="3200"/>
              <a:t>Treść - poziom 1</a:t>
            </a:r>
            <a:endParaRPr sz="3200"/>
          </a:p>
          <a:p>
            <a:pPr lvl="1">
              <a:defRPr sz="1800"/>
            </a:pPr>
            <a:r>
              <a:rPr sz="3200"/>
              <a:t>Treść - poziom 2</a:t>
            </a:r>
            <a:endParaRPr sz="3200"/>
          </a:p>
          <a:p>
            <a:pPr lvl="2">
              <a:defRPr sz="1800"/>
            </a:pPr>
            <a:r>
              <a:rPr sz="3200"/>
              <a:t>Treść - poziom 3</a:t>
            </a:r>
            <a:endParaRPr sz="3200"/>
          </a:p>
          <a:p>
            <a:pPr lvl="3">
              <a:defRPr sz="1800"/>
            </a:pPr>
            <a:r>
              <a:rPr sz="3200"/>
              <a:t>Treść - poziom 4</a:t>
            </a:r>
            <a:endParaRPr sz="3200"/>
          </a:p>
          <a:p>
            <a:pPr lvl="4">
              <a:defRPr sz="1800"/>
            </a:pPr>
            <a:r>
              <a:rPr sz="3200"/>
              <a:t>Treść - poziom 5</a:t>
            </a:r>
          </a:p>
        </p:txBody>
      </p:sp>
      <p:sp>
        <p:nvSpPr>
          <p:cNvPr id="45" name="Shape 4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ytuł, tekst i zawartość">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7" name="Shape 47"/>
          <p:cNvSpPr/>
          <p:nvPr>
            <p:ph type="title"/>
          </p:nvPr>
        </p:nvSpPr>
        <p:spPr>
          <a:prstGeom prst="rect">
            <a:avLst/>
          </a:prstGeom>
        </p:spPr>
        <p:txBody>
          <a:bodyPr/>
          <a:lstStyle/>
          <a:p>
            <a:pPr lvl="0">
              <a:defRPr sz="1800"/>
            </a:pPr>
            <a:r>
              <a:rPr sz="4400"/>
              <a:t>Tekst tytułowy</a:t>
            </a:r>
          </a:p>
        </p:txBody>
      </p:sp>
      <p:sp>
        <p:nvSpPr>
          <p:cNvPr id="48" name="Shape 48"/>
          <p:cNvSpPr/>
          <p:nvPr>
            <p:ph type="body" idx="1"/>
          </p:nvPr>
        </p:nvSpPr>
        <p:spPr>
          <a:xfrm>
            <a:off x="457200" y="1600200"/>
            <a:ext cx="4038600" cy="5257800"/>
          </a:xfrm>
          <a:prstGeom prst="rect">
            <a:avLst/>
          </a:prstGeom>
        </p:spPr>
        <p:txBody>
          <a:bodyPr/>
          <a:lstStyle/>
          <a:p>
            <a:pPr lvl="0">
              <a:defRPr sz="1800"/>
            </a:pPr>
            <a:r>
              <a:rPr sz="3200"/>
              <a:t>Treść - poziom 1</a:t>
            </a:r>
            <a:endParaRPr sz="3200"/>
          </a:p>
          <a:p>
            <a:pPr lvl="1">
              <a:defRPr sz="1800"/>
            </a:pPr>
            <a:r>
              <a:rPr sz="3200"/>
              <a:t>Treść - poziom 2</a:t>
            </a:r>
            <a:endParaRPr sz="3200"/>
          </a:p>
          <a:p>
            <a:pPr lvl="2">
              <a:defRPr sz="1800"/>
            </a:pPr>
            <a:r>
              <a:rPr sz="3200"/>
              <a:t>Treść - poziom 3</a:t>
            </a:r>
            <a:endParaRPr sz="3200"/>
          </a:p>
          <a:p>
            <a:pPr lvl="3">
              <a:defRPr sz="1800"/>
            </a:pPr>
            <a:r>
              <a:rPr sz="3200"/>
              <a:t>Treść - poziom 4</a:t>
            </a:r>
            <a:endParaRPr sz="3200"/>
          </a:p>
          <a:p>
            <a:pPr lvl="4">
              <a:defRPr sz="1800"/>
            </a:pPr>
            <a:r>
              <a:rPr sz="3200"/>
              <a:t>Treść - poziom 5</a:t>
            </a:r>
          </a:p>
        </p:txBody>
      </p:sp>
      <p:sp>
        <p:nvSpPr>
          <p:cNvPr id="49" name="Shape 4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ytuł i zawartość">
    <p:spTree>
      <p:nvGrpSpPr>
        <p:cNvPr id="1" name=""/>
        <p:cNvGrpSpPr/>
        <p:nvPr/>
      </p:nvGrpSpPr>
      <p:grpSpPr>
        <a:xfrm>
          <a:off x="0" y="0"/>
          <a:ext cx="0" cy="0"/>
          <a:chOff x="0" y="0"/>
          <a:chExt cx="0" cy="0"/>
        </a:xfrm>
      </p:grpSpPr>
      <p:sp>
        <p:nvSpPr>
          <p:cNvPr id="10" name="Shape 10"/>
          <p:cNvSpPr/>
          <p:nvPr>
            <p:ph type="title"/>
          </p:nvPr>
        </p:nvSpPr>
        <p:spPr>
          <a:prstGeom prst="rect">
            <a:avLst/>
          </a:prstGeom>
        </p:spPr>
        <p:txBody>
          <a:bodyPr/>
          <a:lstStyle/>
          <a:p>
            <a:pPr lvl="0">
              <a:defRPr sz="1800"/>
            </a:pPr>
            <a:r>
              <a:rPr sz="4400"/>
              <a:t>Tekst tytułowy</a:t>
            </a:r>
          </a:p>
        </p:txBody>
      </p:sp>
      <p:sp>
        <p:nvSpPr>
          <p:cNvPr id="11" name="Shape 11"/>
          <p:cNvSpPr/>
          <p:nvPr>
            <p:ph type="body" idx="1"/>
          </p:nvPr>
        </p:nvSpPr>
        <p:spPr>
          <a:prstGeom prst="rect">
            <a:avLst/>
          </a:prstGeom>
        </p:spPr>
        <p:txBody>
          <a:bodyPr/>
          <a:lstStyle/>
          <a:p>
            <a:pPr lvl="0">
              <a:defRPr sz="1800"/>
            </a:pPr>
            <a:r>
              <a:rPr sz="3200"/>
              <a:t>Treść - poziom 1</a:t>
            </a:r>
            <a:endParaRPr sz="3200"/>
          </a:p>
          <a:p>
            <a:pPr lvl="1">
              <a:defRPr sz="1800"/>
            </a:pPr>
            <a:r>
              <a:rPr sz="3200"/>
              <a:t>Treść - poziom 2</a:t>
            </a:r>
            <a:endParaRPr sz="3200"/>
          </a:p>
          <a:p>
            <a:pPr lvl="2">
              <a:defRPr sz="1800"/>
            </a:pPr>
            <a:r>
              <a:rPr sz="3200"/>
              <a:t>Treść - poziom 3</a:t>
            </a:r>
            <a:endParaRPr sz="3200"/>
          </a:p>
          <a:p>
            <a:pPr lvl="3">
              <a:defRPr sz="1800"/>
            </a:pPr>
            <a:r>
              <a:rPr sz="3200"/>
              <a:t>Treść - poziom 4</a:t>
            </a:r>
            <a:endParaRPr sz="3200"/>
          </a:p>
          <a:p>
            <a:pPr lvl="4">
              <a:defRPr sz="1800"/>
            </a:pPr>
            <a:r>
              <a:rPr sz="3200"/>
              <a:t>Treść - poziom 5</a:t>
            </a:r>
          </a:p>
        </p:txBody>
      </p:sp>
      <p:sp>
        <p:nvSpPr>
          <p:cNvPr id="12" name="Shape 1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Nagłówek sekcji">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 name="Shape 14"/>
          <p:cNvSpPr/>
          <p:nvPr>
            <p:ph type="title"/>
          </p:nvPr>
        </p:nvSpPr>
        <p:spPr>
          <a:xfrm>
            <a:off x="623887" y="0"/>
            <a:ext cx="7886701" cy="4562475"/>
          </a:xfrm>
          <a:prstGeom prst="rect">
            <a:avLst/>
          </a:prstGeom>
        </p:spPr>
        <p:txBody>
          <a:bodyPr anchor="b"/>
          <a:lstStyle>
            <a:lvl1pPr>
              <a:defRPr sz="6000"/>
            </a:lvl1pPr>
          </a:lstStyle>
          <a:p>
            <a:pPr lvl="0">
              <a:defRPr sz="1800"/>
            </a:pPr>
            <a:r>
              <a:rPr sz="6000"/>
              <a:t>Tekst tytułowy</a:t>
            </a:r>
          </a:p>
        </p:txBody>
      </p:sp>
      <p:sp>
        <p:nvSpPr>
          <p:cNvPr id="15" name="Shape 15"/>
          <p:cNvSpPr/>
          <p:nvPr>
            <p:ph type="body" idx="1"/>
          </p:nvPr>
        </p:nvSpPr>
        <p:spPr>
          <a:xfrm>
            <a:off x="623887" y="4589462"/>
            <a:ext cx="7886701" cy="2268538"/>
          </a:xfrm>
          <a:prstGeom prst="rect">
            <a:avLst/>
          </a:prstGeom>
        </p:spPr>
        <p:txBody>
          <a:bodyPr/>
          <a:lstStyle>
            <a:lvl1pPr marL="0" indent="0">
              <a:spcBef>
                <a:spcPts val="500"/>
              </a:spcBef>
              <a:buSzTx/>
              <a:buFontTx/>
              <a:buNone/>
              <a:defRPr sz="2400"/>
            </a:lvl1pPr>
            <a:lvl2pPr marL="0" indent="457200">
              <a:spcBef>
                <a:spcPts val="500"/>
              </a:spcBef>
              <a:buSzTx/>
              <a:buFontTx/>
              <a:buNone/>
              <a:defRPr sz="2400"/>
            </a:lvl2pPr>
            <a:lvl3pPr marL="0" indent="914400">
              <a:spcBef>
                <a:spcPts val="500"/>
              </a:spcBef>
              <a:buSzTx/>
              <a:buFontTx/>
              <a:buNone/>
              <a:defRPr sz="2400"/>
            </a:lvl3pPr>
            <a:lvl4pPr marL="0" indent="1371600">
              <a:spcBef>
                <a:spcPts val="500"/>
              </a:spcBef>
              <a:buSzTx/>
              <a:buFontTx/>
              <a:buNone/>
              <a:defRPr sz="2400"/>
            </a:lvl4pPr>
            <a:lvl5pPr marL="0" indent="1828800">
              <a:spcBef>
                <a:spcPts val="500"/>
              </a:spcBef>
              <a:buSzTx/>
              <a:buFontTx/>
              <a:buNone/>
              <a:defRPr sz="2400"/>
            </a:lvl5pPr>
          </a:lstStyle>
          <a:p>
            <a:pPr lvl="0">
              <a:defRPr sz="1800"/>
            </a:pPr>
            <a:r>
              <a:rPr sz="2400"/>
              <a:t>Treść - poziom 1</a:t>
            </a:r>
            <a:endParaRPr sz="2400"/>
          </a:p>
          <a:p>
            <a:pPr lvl="1">
              <a:defRPr sz="1800"/>
            </a:pPr>
            <a:r>
              <a:rPr sz="2400"/>
              <a:t>Treść - poziom 2</a:t>
            </a:r>
            <a:endParaRPr sz="2400"/>
          </a:p>
          <a:p>
            <a:pPr lvl="2">
              <a:defRPr sz="1800"/>
            </a:pPr>
            <a:r>
              <a:rPr sz="2400"/>
              <a:t>Treść - poziom 3</a:t>
            </a:r>
            <a:endParaRPr sz="2400"/>
          </a:p>
          <a:p>
            <a:pPr lvl="3">
              <a:defRPr sz="1800"/>
            </a:pPr>
            <a:r>
              <a:rPr sz="2400"/>
              <a:t>Treść - poziom 4</a:t>
            </a:r>
            <a:endParaRPr sz="2400"/>
          </a:p>
          <a:p>
            <a:pPr lvl="4">
              <a:defRPr sz="1800"/>
            </a:pPr>
            <a:r>
              <a:rPr sz="2400"/>
              <a:t>Treść - poziom 5</a:t>
            </a:r>
          </a:p>
        </p:txBody>
      </p:sp>
      <p:sp>
        <p:nvSpPr>
          <p:cNvPr id="16" name="Shape 1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Dwa elementy zawartości">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pPr>
            <a:r>
              <a:rPr sz="4400"/>
              <a:t>Tekst tytułowy</a:t>
            </a:r>
          </a:p>
        </p:txBody>
      </p:sp>
      <p:sp>
        <p:nvSpPr>
          <p:cNvPr id="19" name="Shape 19"/>
          <p:cNvSpPr/>
          <p:nvPr>
            <p:ph type="body" idx="1"/>
          </p:nvPr>
        </p:nvSpPr>
        <p:spPr>
          <a:xfrm>
            <a:off x="457200" y="1600200"/>
            <a:ext cx="4038600" cy="5257800"/>
          </a:xfrm>
          <a:prstGeom prst="rect">
            <a:avLst/>
          </a:prstGeom>
        </p:spPr>
        <p:txBody>
          <a:bodyPr/>
          <a:lstStyle/>
          <a:p>
            <a:pPr lvl="0">
              <a:defRPr sz="1800"/>
            </a:pPr>
            <a:r>
              <a:rPr sz="3200"/>
              <a:t>Treść - poziom 1</a:t>
            </a:r>
            <a:endParaRPr sz="3200"/>
          </a:p>
          <a:p>
            <a:pPr lvl="1">
              <a:defRPr sz="1800"/>
            </a:pPr>
            <a:r>
              <a:rPr sz="3200"/>
              <a:t>Treść - poziom 2</a:t>
            </a:r>
            <a:endParaRPr sz="3200"/>
          </a:p>
          <a:p>
            <a:pPr lvl="2">
              <a:defRPr sz="1800"/>
            </a:pPr>
            <a:r>
              <a:rPr sz="3200"/>
              <a:t>Treść - poziom 3</a:t>
            </a:r>
            <a:endParaRPr sz="3200"/>
          </a:p>
          <a:p>
            <a:pPr lvl="3">
              <a:defRPr sz="1800"/>
            </a:pPr>
            <a:r>
              <a:rPr sz="3200"/>
              <a:t>Treść - poziom 4</a:t>
            </a:r>
            <a:endParaRPr sz="3200"/>
          </a:p>
          <a:p>
            <a:pPr lvl="4">
              <a:defRPr sz="1800"/>
            </a:pPr>
            <a:r>
              <a:rPr sz="3200"/>
              <a:t>Treść - poziom 5</a:t>
            </a:r>
          </a:p>
        </p:txBody>
      </p:sp>
      <p:sp>
        <p:nvSpPr>
          <p:cNvPr id="20" name="Shape 2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Porównani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2" name="Shape 22"/>
          <p:cNvSpPr/>
          <p:nvPr>
            <p:ph type="title"/>
          </p:nvPr>
        </p:nvSpPr>
        <p:spPr>
          <a:xfrm>
            <a:off x="630237" y="365125"/>
            <a:ext cx="7886701" cy="1325563"/>
          </a:xfrm>
          <a:prstGeom prst="rect">
            <a:avLst/>
          </a:prstGeom>
        </p:spPr>
        <p:txBody>
          <a:bodyPr/>
          <a:lstStyle/>
          <a:p>
            <a:pPr lvl="0">
              <a:defRPr sz="1800"/>
            </a:pPr>
            <a:r>
              <a:rPr sz="4400"/>
              <a:t>Tekst tytułowy</a:t>
            </a:r>
          </a:p>
        </p:txBody>
      </p:sp>
      <p:sp>
        <p:nvSpPr>
          <p:cNvPr id="23" name="Shape 23"/>
          <p:cNvSpPr/>
          <p:nvPr>
            <p:ph type="body" idx="1"/>
          </p:nvPr>
        </p:nvSpPr>
        <p:spPr>
          <a:xfrm>
            <a:off x="630237" y="1681163"/>
            <a:ext cx="3868739" cy="82391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lvl="0">
              <a:defRPr b="0" sz="1800"/>
            </a:pPr>
            <a:r>
              <a:rPr b="1" sz="2400"/>
              <a:t>Treść - poziom 1</a:t>
            </a:r>
            <a:endParaRPr b="1" sz="2400"/>
          </a:p>
          <a:p>
            <a:pPr lvl="1">
              <a:defRPr b="0" sz="1800"/>
            </a:pPr>
            <a:r>
              <a:rPr b="1" sz="2400"/>
              <a:t>Treść - poziom 2</a:t>
            </a:r>
            <a:endParaRPr b="1" sz="2400"/>
          </a:p>
          <a:p>
            <a:pPr lvl="2">
              <a:defRPr b="0" sz="1800"/>
            </a:pPr>
            <a:r>
              <a:rPr b="1" sz="2400"/>
              <a:t>Treść - poziom 3</a:t>
            </a:r>
            <a:endParaRPr b="1" sz="2400"/>
          </a:p>
          <a:p>
            <a:pPr lvl="3">
              <a:defRPr b="0" sz="1800"/>
            </a:pPr>
            <a:r>
              <a:rPr b="1" sz="2400"/>
              <a:t>Treść - poziom 4</a:t>
            </a:r>
            <a:endParaRPr b="1" sz="2400"/>
          </a:p>
          <a:p>
            <a:pPr lvl="4">
              <a:defRPr b="0" sz="1800"/>
            </a:pPr>
            <a:r>
              <a:rPr b="1" sz="2400"/>
              <a:t>Treść - poziom 5</a:t>
            </a:r>
          </a:p>
        </p:txBody>
      </p:sp>
      <p:sp>
        <p:nvSpPr>
          <p:cNvPr id="24" name="Shape 2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ylko tytuł">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 name="Shape 26"/>
          <p:cNvSpPr/>
          <p:nvPr>
            <p:ph type="title"/>
          </p:nvPr>
        </p:nvSpPr>
        <p:spPr>
          <a:prstGeom prst="rect">
            <a:avLst/>
          </a:prstGeom>
        </p:spPr>
        <p:txBody>
          <a:bodyPr/>
          <a:lstStyle/>
          <a:p>
            <a:pPr lvl="0">
              <a:defRPr sz="1800"/>
            </a:pPr>
            <a:r>
              <a:rPr sz="4400"/>
              <a:t>Tekst tytułowy</a:t>
            </a:r>
          </a:p>
        </p:txBody>
      </p:sp>
      <p:sp>
        <p:nvSpPr>
          <p:cNvPr id="27" name="Shape 2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Pusty">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 name="Shape 2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Zawartość z podpisem">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1" name="Shape 31"/>
          <p:cNvSpPr/>
          <p:nvPr>
            <p:ph type="title"/>
          </p:nvPr>
        </p:nvSpPr>
        <p:spPr>
          <a:xfrm>
            <a:off x="630237" y="0"/>
            <a:ext cx="2949576" cy="2057400"/>
          </a:xfrm>
          <a:prstGeom prst="rect">
            <a:avLst/>
          </a:prstGeom>
        </p:spPr>
        <p:txBody>
          <a:bodyPr anchor="b"/>
          <a:lstStyle>
            <a:lvl1pPr>
              <a:defRPr sz="3200"/>
            </a:lvl1pPr>
          </a:lstStyle>
          <a:p>
            <a:pPr lvl="0">
              <a:defRPr sz="1800"/>
            </a:pPr>
            <a:r>
              <a:rPr sz="3200"/>
              <a:t>Tekst tytułowy</a:t>
            </a:r>
          </a:p>
        </p:txBody>
      </p:sp>
      <p:sp>
        <p:nvSpPr>
          <p:cNvPr id="32" name="Shape 32"/>
          <p:cNvSpPr/>
          <p:nvPr>
            <p:ph type="body" idx="1"/>
          </p:nvPr>
        </p:nvSpPr>
        <p:spPr>
          <a:xfrm>
            <a:off x="3887787" y="987425"/>
            <a:ext cx="4629151" cy="5870575"/>
          </a:xfrm>
          <a:prstGeom prst="rect">
            <a:avLst/>
          </a:prstGeom>
        </p:spPr>
        <p:txBody>
          <a:bodyPr/>
          <a:lstStyle/>
          <a:p>
            <a:pPr lvl="0">
              <a:defRPr sz="1800"/>
            </a:pPr>
            <a:r>
              <a:rPr sz="3200"/>
              <a:t>Treść - poziom 1</a:t>
            </a:r>
            <a:endParaRPr sz="3200"/>
          </a:p>
          <a:p>
            <a:pPr lvl="1">
              <a:defRPr sz="1800"/>
            </a:pPr>
            <a:r>
              <a:rPr sz="3200"/>
              <a:t>Treść - poziom 2</a:t>
            </a:r>
            <a:endParaRPr sz="3200"/>
          </a:p>
          <a:p>
            <a:pPr lvl="2">
              <a:defRPr sz="1800"/>
            </a:pPr>
            <a:r>
              <a:rPr sz="3200"/>
              <a:t>Treść - poziom 3</a:t>
            </a:r>
            <a:endParaRPr sz="3200"/>
          </a:p>
          <a:p>
            <a:pPr lvl="3">
              <a:defRPr sz="1800"/>
            </a:pPr>
            <a:r>
              <a:rPr sz="3200"/>
              <a:t>Treść - poziom 4</a:t>
            </a:r>
            <a:endParaRPr sz="3200"/>
          </a:p>
          <a:p>
            <a:pPr lvl="4">
              <a:defRPr sz="1800"/>
            </a:pPr>
            <a:r>
              <a:rPr sz="3200"/>
              <a:t>Treść - poziom 5</a:t>
            </a:r>
          </a:p>
        </p:txBody>
      </p:sp>
      <p:sp>
        <p:nvSpPr>
          <p:cNvPr id="33" name="Shape 3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Obraz z podpisem">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5" name="Shape 35"/>
          <p:cNvSpPr/>
          <p:nvPr>
            <p:ph type="title"/>
          </p:nvPr>
        </p:nvSpPr>
        <p:spPr>
          <a:xfrm>
            <a:off x="630237" y="0"/>
            <a:ext cx="2949576" cy="2057400"/>
          </a:xfrm>
          <a:prstGeom prst="rect">
            <a:avLst/>
          </a:prstGeom>
        </p:spPr>
        <p:txBody>
          <a:bodyPr anchor="b"/>
          <a:lstStyle>
            <a:lvl1pPr>
              <a:defRPr sz="3200"/>
            </a:lvl1pPr>
          </a:lstStyle>
          <a:p>
            <a:pPr lvl="0">
              <a:defRPr sz="1800"/>
            </a:pPr>
            <a:r>
              <a:rPr sz="3200"/>
              <a:t>Tekst tytułowy</a:t>
            </a:r>
          </a:p>
        </p:txBody>
      </p:sp>
      <p:sp>
        <p:nvSpPr>
          <p:cNvPr id="36" name="Shape 36"/>
          <p:cNvSpPr/>
          <p:nvPr>
            <p:ph type="body" idx="1"/>
          </p:nvPr>
        </p:nvSpPr>
        <p:spPr>
          <a:xfrm>
            <a:off x="630237" y="2057400"/>
            <a:ext cx="2949576" cy="4800600"/>
          </a:xfrm>
          <a:prstGeom prst="rect">
            <a:avLst/>
          </a:prstGeom>
        </p:spPr>
        <p:txBody>
          <a:bodyPr/>
          <a:lstStyle>
            <a:lvl1pPr marL="0" indent="0">
              <a:spcBef>
                <a:spcPts val="300"/>
              </a:spcBef>
              <a:buSzTx/>
              <a:buFontTx/>
              <a:buNone/>
              <a:defRPr sz="1600"/>
            </a:lvl1pPr>
            <a:lvl2pPr marL="0" indent="457200">
              <a:spcBef>
                <a:spcPts val="300"/>
              </a:spcBef>
              <a:buSzTx/>
              <a:buFontTx/>
              <a:buNone/>
              <a:defRPr sz="1600"/>
            </a:lvl2pPr>
            <a:lvl3pPr marL="0" indent="914400">
              <a:spcBef>
                <a:spcPts val="300"/>
              </a:spcBef>
              <a:buSzTx/>
              <a:buFontTx/>
              <a:buNone/>
              <a:defRPr sz="1600"/>
            </a:lvl3pPr>
            <a:lvl4pPr marL="0" indent="1371600">
              <a:spcBef>
                <a:spcPts val="300"/>
              </a:spcBef>
              <a:buSzTx/>
              <a:buFontTx/>
              <a:buNone/>
              <a:defRPr sz="1600"/>
            </a:lvl4pPr>
            <a:lvl5pPr marL="0" indent="1828800">
              <a:spcBef>
                <a:spcPts val="300"/>
              </a:spcBef>
              <a:buSzTx/>
              <a:buFontTx/>
              <a:buNone/>
              <a:defRPr sz="1600"/>
            </a:lvl5pPr>
          </a:lstStyle>
          <a:p>
            <a:pPr lvl="0">
              <a:defRPr sz="1800"/>
            </a:pPr>
            <a:r>
              <a:rPr sz="1600"/>
              <a:t>Treść - poziom 1</a:t>
            </a:r>
            <a:endParaRPr sz="1600"/>
          </a:p>
          <a:p>
            <a:pPr lvl="1">
              <a:defRPr sz="1800"/>
            </a:pPr>
            <a:r>
              <a:rPr sz="1600"/>
              <a:t>Treść - poziom 2</a:t>
            </a:r>
            <a:endParaRPr sz="1600"/>
          </a:p>
          <a:p>
            <a:pPr lvl="2">
              <a:defRPr sz="1800"/>
            </a:pPr>
            <a:r>
              <a:rPr sz="1600"/>
              <a:t>Treść - poziom 3</a:t>
            </a:r>
            <a:endParaRPr sz="1600"/>
          </a:p>
          <a:p>
            <a:pPr lvl="3">
              <a:defRPr sz="1800"/>
            </a:pPr>
            <a:r>
              <a:rPr sz="1600"/>
              <a:t>Treść - poziom 4</a:t>
            </a:r>
            <a:endParaRPr sz="1600"/>
          </a:p>
          <a:p>
            <a:pPr lvl="4">
              <a:defRPr sz="1800"/>
            </a:pPr>
            <a:r>
              <a:rPr sz="1600"/>
              <a:t>Treść - poziom 5</a:t>
            </a:r>
          </a:p>
        </p:txBody>
      </p:sp>
      <p:sp>
        <p:nvSpPr>
          <p:cNvPr id="37" name="Shape 3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F6797"/>
        </a:solidFill>
      </p:bgPr>
    </p:bg>
    <p:spTree>
      <p:nvGrpSpPr>
        <p:cNvPr id="1" name=""/>
        <p:cNvGrpSpPr/>
        <p:nvPr/>
      </p:nvGrpSpPr>
      <p:grpSpPr>
        <a:xfrm>
          <a:off x="0" y="0"/>
          <a:ext cx="0" cy="0"/>
          <a:chOff x="0" y="0"/>
          <a:chExt cx="0" cy="0"/>
        </a:xfrm>
      </p:grpSpPr>
      <p:sp>
        <p:nvSpPr>
          <p:cNvPr id="2" name="Shape 2"/>
          <p:cNvSpPr/>
          <p:nvPr>
            <p:ph type="title"/>
          </p:nvPr>
        </p:nvSpPr>
        <p:spPr>
          <a:xfrm>
            <a:off x="457200" y="92076"/>
            <a:ext cx="8229600" cy="1508125"/>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lvl="0">
              <a:defRPr sz="1800"/>
            </a:pPr>
            <a:r>
              <a:rPr sz="4400"/>
              <a:t>Tekst tytułowy</a:t>
            </a:r>
          </a:p>
        </p:txBody>
      </p:sp>
      <p:sp>
        <p:nvSpPr>
          <p:cNvPr id="3" name="Shape 3"/>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sz="1800"/>
            </a:pPr>
            <a:r>
              <a:rPr sz="3200"/>
              <a:t>Treść - poziom 1</a:t>
            </a:r>
            <a:endParaRPr sz="3200"/>
          </a:p>
          <a:p>
            <a:pPr lvl="1">
              <a:defRPr sz="1800"/>
            </a:pPr>
            <a:r>
              <a:rPr sz="3200"/>
              <a:t>Treść - poziom 2</a:t>
            </a:r>
            <a:endParaRPr sz="3200"/>
          </a:p>
          <a:p>
            <a:pPr lvl="2">
              <a:defRPr sz="1800"/>
            </a:pPr>
            <a:r>
              <a:rPr sz="3200"/>
              <a:t>Treść - poziom 3</a:t>
            </a:r>
            <a:endParaRPr sz="3200"/>
          </a:p>
          <a:p>
            <a:pPr lvl="3">
              <a:defRPr sz="1800"/>
            </a:pPr>
            <a:r>
              <a:rPr sz="3200"/>
              <a:t>Treść - poziom 4</a:t>
            </a:r>
            <a:endParaRPr sz="3200"/>
          </a:p>
          <a:p>
            <a:pPr lvl="4">
              <a:defRPr sz="1800"/>
            </a:pPr>
            <a:r>
              <a:rPr sz="3200"/>
              <a:t>Treść - poziom 5</a:t>
            </a:r>
          </a:p>
        </p:txBody>
      </p:sp>
      <p:sp>
        <p:nvSpPr>
          <p:cNvPr id="4" name="Shape 4"/>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98989"/>
                </a:solidFil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indent="457200" algn="ctr">
        <a:defRPr sz="4400">
          <a:latin typeface="Calibri"/>
          <a:ea typeface="Calibri"/>
          <a:cs typeface="Calibri"/>
          <a:sym typeface="Calibri"/>
        </a:defRPr>
      </a:lvl6pPr>
      <a:lvl7pPr indent="914400" algn="ctr">
        <a:defRPr sz="4400">
          <a:latin typeface="Calibri"/>
          <a:ea typeface="Calibri"/>
          <a:cs typeface="Calibri"/>
          <a:sym typeface="Calibri"/>
        </a:defRPr>
      </a:lvl7pPr>
      <a:lvl8pPr indent="1371600" algn="ctr">
        <a:defRPr sz="4400">
          <a:latin typeface="Calibri"/>
          <a:ea typeface="Calibri"/>
          <a:cs typeface="Calibri"/>
          <a:sym typeface="Calibri"/>
        </a:defRPr>
      </a:lvl8pPr>
      <a:lvl9pPr indent="1828800" algn="ctr">
        <a:defRPr sz="44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92400" indent="-406400">
        <a:spcBef>
          <a:spcPts val="700"/>
        </a:spcBef>
        <a:buSzPct val="100000"/>
        <a:buFont typeface="Arial"/>
        <a:buChar char="•"/>
        <a:defRPr sz="3200">
          <a:latin typeface="Calibri"/>
          <a:ea typeface="Calibri"/>
          <a:cs typeface="Calibri"/>
          <a:sym typeface="Calibri"/>
        </a:defRPr>
      </a:lvl6pPr>
      <a:lvl7pPr marL="3149600" indent="-406400">
        <a:spcBef>
          <a:spcPts val="700"/>
        </a:spcBef>
        <a:buSzPct val="100000"/>
        <a:buFont typeface="Arial"/>
        <a:buChar char="•"/>
        <a:defRPr sz="3200">
          <a:latin typeface="Calibri"/>
          <a:ea typeface="Calibri"/>
          <a:cs typeface="Calibri"/>
          <a:sym typeface="Calibri"/>
        </a:defRPr>
      </a:lvl7pPr>
      <a:lvl8pPr marL="3606800" indent="-406400">
        <a:spcBef>
          <a:spcPts val="700"/>
        </a:spcBef>
        <a:buSzPct val="100000"/>
        <a:buFont typeface="Arial"/>
        <a:buChar char="•"/>
        <a:defRPr sz="3200">
          <a:latin typeface="Calibri"/>
          <a:ea typeface="Calibri"/>
          <a:cs typeface="Calibri"/>
          <a:sym typeface="Calibri"/>
        </a:defRPr>
      </a:lvl8pPr>
      <a:lvl9pPr marL="4064000" indent="-406400">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jpeg"/><Relationship Id="rId4" Type="http://schemas.openxmlformats.org/officeDocument/2006/relationships/image" Target="../media/image13.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jpeg"/><Relationship Id="rId4" Type="http://schemas.openxmlformats.org/officeDocument/2006/relationships/image" Target="../media/image14.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jpeg"/><Relationship Id="rId4" Type="http://schemas.openxmlformats.org/officeDocument/2006/relationships/image" Target="../media/image15.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jpeg"/><Relationship Id="rId4" Type="http://schemas.openxmlformats.org/officeDocument/2006/relationships/image" Target="../media/image2.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3" name="Shape 53"/>
          <p:cNvSpPr/>
          <p:nvPr/>
        </p:nvSpPr>
        <p:spPr>
          <a:xfrm>
            <a:off x="1176149" y="6228323"/>
            <a:ext cx="7704857" cy="5486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100">
                <a:solidFill>
                  <a:srgbClr val="898989"/>
                </a:solidFill>
              </a:defRPr>
            </a:lvl1pPr>
          </a:lstStyle>
          <a:p>
            <a:pPr lvl="0">
              <a:defRPr sz="1800">
                <a:solidFill>
                  <a:srgbClr val="000000"/>
                </a:solidFill>
              </a:defRPr>
            </a:pPr>
            <a:r>
              <a:rPr sz="1100">
                <a:solidFill>
                  <a:srgbClr val="898989"/>
                </a:solidFill>
              </a:rPr>
              <a:t>          Zadanie badawcze realizowane  w ramach programu Ministra Nauki i Szkolnictwa Wyższego pod nazwą                        „Regionalna Inicjatywa Doskonałości” w latach 2019-2022 nr projektu 002/RID/2018/19 kwota finansowania 12 000 000 zł</a:t>
            </a:r>
          </a:p>
        </p:txBody>
      </p:sp>
      <p:sp>
        <p:nvSpPr>
          <p:cNvPr id="54" name="Shape 54"/>
          <p:cNvSpPr/>
          <p:nvPr>
            <p:ph type="body" idx="1"/>
          </p:nvPr>
        </p:nvSpPr>
        <p:spPr>
          <a:xfrm>
            <a:off x="1365620" y="1700808"/>
            <a:ext cx="7570787" cy="4425356"/>
          </a:xfrm>
          <a:prstGeom prst="rect">
            <a:avLst/>
          </a:prstGeom>
          <a:solidFill>
            <a:srgbClr val="FFFFFF"/>
          </a:solidFill>
          <a:ln>
            <a:solidFill>
              <a:srgbClr val="4F81BD"/>
            </a:solidFill>
            <a:miter lim="800000"/>
          </a:ln>
        </p:spPr>
        <p:txBody>
          <a:bodyPr lIns="0" tIns="0" rIns="0" bIns="0">
            <a:normAutofit fontScale="100000" lnSpcReduction="0"/>
          </a:bodyPr>
          <a:lstStyle/>
          <a:p>
            <a:pPr lvl="0" marL="0" indent="0">
              <a:spcBef>
                <a:spcPts val="0"/>
              </a:spcBef>
              <a:buSzTx/>
              <a:buFontTx/>
              <a:buNone/>
              <a:defRPr sz="1800"/>
            </a:pPr>
            <a:r>
              <a:rPr i="1"/>
              <a:t>	</a:t>
            </a:r>
            <a:r>
              <a:rPr i="1" sz="1600"/>
              <a:t>                 </a:t>
            </a:r>
            <a:endParaRPr i="1" sz="1600"/>
          </a:p>
          <a:p>
            <a:pPr lvl="0" marL="0" indent="0">
              <a:spcBef>
                <a:spcPts val="0"/>
              </a:spcBef>
              <a:buSzTx/>
              <a:buFontTx/>
              <a:buNone/>
              <a:defRPr sz="1800"/>
            </a:pPr>
            <a:endParaRPr b="1" sz="2000"/>
          </a:p>
          <a:p>
            <a:pPr lvl="0" marL="0" indent="0">
              <a:spcBef>
                <a:spcPts val="0"/>
              </a:spcBef>
              <a:buSzTx/>
              <a:buFontTx/>
              <a:buNone/>
              <a:defRPr sz="1800"/>
            </a:pPr>
            <a:r>
              <a:rPr sz="2000"/>
              <a:t>	</a:t>
            </a:r>
          </a:p>
        </p:txBody>
      </p:sp>
      <p:grpSp>
        <p:nvGrpSpPr>
          <p:cNvPr id="57" name="Group 57" descr="LOGO_MNiSW_-_PL"/>
          <p:cNvGrpSpPr/>
          <p:nvPr/>
        </p:nvGrpSpPr>
        <p:grpSpPr>
          <a:xfrm>
            <a:off x="6343649" y="764704"/>
            <a:ext cx="2800352" cy="504826"/>
            <a:chOff x="0" y="0"/>
            <a:chExt cx="2800350" cy="504825"/>
          </a:xfrm>
        </p:grpSpPr>
        <p:sp>
          <p:nvSpPr>
            <p:cNvPr id="55" name="Shape 55"/>
            <p:cNvSpPr/>
            <p:nvPr/>
          </p:nvSpPr>
          <p:spPr>
            <a:xfrm>
              <a:off x="0" y="0"/>
              <a:ext cx="2800350" cy="504825"/>
            </a:xfrm>
            <a:prstGeom prst="rect">
              <a:avLst/>
            </a:prstGeom>
            <a:solidFill>
              <a:srgbClr val="D9D9D9"/>
            </a:solidFill>
            <a:ln w="12700" cap="flat">
              <a:noFill/>
              <a:miter lim="400000"/>
            </a:ln>
            <a:effectLst/>
          </p:spPr>
          <p:txBody>
            <a:bodyPr wrap="square" lIns="0" tIns="0" rIns="0" bIns="0" numCol="1" anchor="t">
              <a:noAutofit/>
            </a:bodyPr>
            <a:lstStyle/>
            <a:p>
              <a:pPr lvl="0"/>
            </a:p>
          </p:txBody>
        </p:sp>
        <p:pic>
          <p:nvPicPr>
            <p:cNvPr id="56" name="image2.jpg"/>
            <p:cNvPicPr/>
            <p:nvPr/>
          </p:nvPicPr>
          <p:blipFill>
            <a:blip r:embed="rId3">
              <a:extLst/>
            </a:blip>
            <a:srcRect l="21947" t="32832" r="26018" b="53885"/>
            <a:stretch>
              <a:fillRect/>
            </a:stretch>
          </p:blipFill>
          <p:spPr>
            <a:xfrm>
              <a:off x="-1" y="0"/>
              <a:ext cx="2800352" cy="504825"/>
            </a:xfrm>
            <a:prstGeom prst="rect">
              <a:avLst/>
            </a:prstGeom>
            <a:ln w="12700" cap="flat">
              <a:noFill/>
              <a:miter lim="400000"/>
            </a:ln>
            <a:effectLst/>
          </p:spPr>
        </p:pic>
      </p:grpSp>
      <p:sp>
        <p:nvSpPr>
          <p:cNvPr id="58" name="Shape 58"/>
          <p:cNvSpPr/>
          <p:nvPr/>
        </p:nvSpPr>
        <p:spPr>
          <a:xfrm>
            <a:off x="1129054" y="1635125"/>
            <a:ext cx="7799046" cy="435133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17169" indent="-217169" defTabSz="868680">
              <a:lnSpc>
                <a:spcPct val="81000"/>
              </a:lnSpc>
              <a:spcBef>
                <a:spcPts val="900"/>
              </a:spcBef>
              <a:buSzPct val="100000"/>
              <a:buFont typeface="Arial"/>
              <a:buChar char="•"/>
            </a:pPr>
            <a:r>
              <a:rPr sz="1615">
                <a:latin typeface="Times New Roman"/>
                <a:ea typeface="Times New Roman"/>
                <a:cs typeface="Times New Roman"/>
                <a:sym typeface="Times New Roman"/>
              </a:rPr>
              <a:t>Wsparcie projektu naukowego dotyczącego </a:t>
            </a:r>
            <a:r>
              <a:rPr b="1" sz="1615">
                <a:latin typeface="Times New Roman"/>
                <a:ea typeface="Times New Roman"/>
                <a:cs typeface="Times New Roman"/>
                <a:sym typeface="Times New Roman"/>
              </a:rPr>
              <a:t>identyfikacji substratu lewoprzedsionkowego, jako mechanizmu wpływającego na  wystąpienie i utrwalenie  migotania przedsionków oraz wyniki leczenia za pomocą ablacji przezcewnikowej.</a:t>
            </a:r>
            <a:endParaRPr b="1" sz="1615">
              <a:latin typeface="Times New Roman"/>
              <a:ea typeface="Times New Roman"/>
              <a:cs typeface="Times New Roman"/>
              <a:sym typeface="Times New Roman"/>
            </a:endParaRPr>
          </a:p>
          <a:p>
            <a:pPr lvl="0" marL="217169" indent="-217169" defTabSz="868680">
              <a:lnSpc>
                <a:spcPct val="81000"/>
              </a:lnSpc>
              <a:spcBef>
                <a:spcPts val="900"/>
              </a:spcBef>
              <a:buClr>
                <a:srgbClr val="000000"/>
              </a:buClr>
              <a:buSzPct val="100000"/>
              <a:buFont typeface="Arial"/>
              <a:buChar char="•"/>
            </a:pPr>
            <a:endParaRPr sz="1615">
              <a:latin typeface="Times New Roman"/>
              <a:ea typeface="Times New Roman"/>
              <a:cs typeface="Times New Roman"/>
              <a:sym typeface="Times New Roman"/>
            </a:endParaRPr>
          </a:p>
          <a:p>
            <a:pPr lvl="0" marL="217169" indent="-217169" defTabSz="868680">
              <a:lnSpc>
                <a:spcPct val="81000"/>
              </a:lnSpc>
              <a:spcBef>
                <a:spcPts val="900"/>
              </a:spcBef>
              <a:buClr>
                <a:srgbClr val="000000"/>
              </a:buClr>
              <a:buSzPct val="100000"/>
              <a:buFont typeface="Arial"/>
              <a:buChar char="•"/>
            </a:pPr>
            <a:r>
              <a:rPr sz="1615">
                <a:latin typeface="Times New Roman"/>
                <a:ea typeface="Times New Roman"/>
                <a:cs typeface="Times New Roman"/>
                <a:sym typeface="Times New Roman"/>
              </a:rPr>
              <a:t>Grupa badana: pacjenci z długotrwającym (&gt; 12 m-cy bez powrotu rytmu zatokowego) migotaniem przedsionków. Jest to specyficzna grupa, bardzo rzadko poddawana leczeniu inwazyjnemu z uwagi na znacząco gorsze wyniki ablacji, przypisywane głównie zawansowanemu i nieodwracalnemu  remodelingowi lewego przedsionka związanego z jego powiększeniem i   zwłóknieniem. W piśmiennictwie doniesienia na temat wyników tego typu leczenia są bardzo ograniczone. Do badanej kohorty włączono niewyselekcjonowaną grupę pacjentów bez względu na zaawansowany wiek, znaczne powiększenie przedsionka czy bardzo długi czas trwania migotania przedsionków – tacy pacjenci są zazwyczaj wykluczani z badań nad podłożem  i leczeniem migotania przedsionków.</a:t>
            </a:r>
            <a:endParaRPr sz="1615">
              <a:latin typeface="Times New Roman"/>
              <a:ea typeface="Times New Roman"/>
              <a:cs typeface="Times New Roman"/>
              <a:sym typeface="Times New Roman"/>
            </a:endParaRPr>
          </a:p>
          <a:p>
            <a:pPr lvl="0" marL="217169" indent="-217169" defTabSz="868680">
              <a:lnSpc>
                <a:spcPct val="81000"/>
              </a:lnSpc>
              <a:spcBef>
                <a:spcPts val="900"/>
              </a:spcBef>
              <a:buClr>
                <a:srgbClr val="000000"/>
              </a:buClr>
              <a:buSzPct val="100000"/>
              <a:buFont typeface="Arial"/>
              <a:buChar char="•"/>
            </a:pPr>
            <a:endParaRPr sz="1615">
              <a:latin typeface="Times New Roman"/>
              <a:ea typeface="Times New Roman"/>
              <a:cs typeface="Times New Roman"/>
              <a:sym typeface="Times New Roman"/>
            </a:endParaRPr>
          </a:p>
          <a:p>
            <a:pPr lvl="0" marL="217169" indent="-217169" defTabSz="868680">
              <a:lnSpc>
                <a:spcPct val="81000"/>
              </a:lnSpc>
              <a:spcBef>
                <a:spcPts val="900"/>
              </a:spcBef>
              <a:buClr>
                <a:srgbClr val="000000"/>
              </a:buClr>
              <a:buSzPct val="100000"/>
              <a:buFont typeface="Arial"/>
              <a:buChar char="•"/>
            </a:pPr>
            <a:r>
              <a:rPr sz="1615">
                <a:latin typeface="Times New Roman"/>
                <a:ea typeface="Times New Roman"/>
                <a:cs typeface="Times New Roman"/>
                <a:sym typeface="Times New Roman"/>
              </a:rPr>
              <a:t>Hipoteza badawcza: znacznie rzadsze niż intuicyjnie spodziewane występowanie włóknienia przedsionka, ocenianego jako remodeling elektryczny, którego obecność będzie można zidentyfikować za pomocą nieinwazyjnych metod przed zabiegiem ablacji i w ten sposób lepiej kwalifikować pacjentów do leczenia inwazyjnego. </a:t>
            </a:r>
          </a:p>
        </p:txBody>
      </p:sp>
      <p:sp>
        <p:nvSpPr>
          <p:cNvPr id="59" name="Shape 59"/>
          <p:cNvSpPr/>
          <p:nvPr>
            <p:ph type="title"/>
          </p:nvPr>
        </p:nvSpPr>
        <p:spPr>
          <a:xfrm>
            <a:off x="2572417" y="898810"/>
            <a:ext cx="3268672" cy="693488"/>
          </a:xfrm>
          <a:prstGeom prst="rect">
            <a:avLst/>
          </a:prstGeom>
          <a:solidFill>
            <a:srgbClr val="FFFFFF"/>
          </a:solidFill>
          <a:ln>
            <a:solidFill>
              <a:srgbClr val="4F81BD"/>
            </a:solidFill>
            <a:miter lim="800000"/>
          </a:ln>
        </p:spPr>
        <p:txBody>
          <a:bodyPr lIns="0" tIns="0" rIns="0" bIns="0">
            <a:normAutofit fontScale="100000" lnSpcReduction="0"/>
          </a:bodyPr>
          <a:lstStyle/>
          <a:p>
            <a:pPr lvl="0" algn="l" defTabSz="603504">
              <a:defRPr sz="1800"/>
            </a:pPr>
            <a:br>
              <a:rPr sz="1056">
                <a:latin typeface="Times New Roman"/>
                <a:ea typeface="Times New Roman"/>
                <a:cs typeface="Times New Roman"/>
                <a:sym typeface="Times New Roman"/>
              </a:rPr>
            </a:br>
            <a:r>
              <a:rPr sz="1056">
                <a:latin typeface="Times New Roman"/>
                <a:ea typeface="Times New Roman"/>
                <a:cs typeface="Times New Roman"/>
                <a:sym typeface="Times New Roman"/>
              </a:rPr>
              <a:t>Regionalna Inicjatywa Doskonałości na lata 2019-2022  </a:t>
            </a:r>
            <a:br>
              <a:rPr sz="1056">
                <a:latin typeface="Times New Roman"/>
                <a:ea typeface="Times New Roman"/>
                <a:cs typeface="Times New Roman"/>
                <a:sym typeface="Times New Roman"/>
              </a:rPr>
            </a:br>
            <a:r>
              <a:rPr sz="1056">
                <a:latin typeface="Times New Roman"/>
                <a:ea typeface="Times New Roman"/>
                <a:cs typeface="Times New Roman"/>
                <a:sym typeface="Times New Roman"/>
              </a:rPr>
              <a:t>(nr 002 / RID / 2018/19 kwota finansowania  350 000zł)</a:t>
            </a:r>
            <a:br>
              <a:rPr sz="1056">
                <a:latin typeface="Times New Roman"/>
                <a:ea typeface="Times New Roman"/>
                <a:cs typeface="Times New Roman"/>
                <a:sym typeface="Times New Roman"/>
              </a:rPr>
            </a:b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1" name="Shape 61"/>
          <p:cNvSpPr/>
          <p:nvPr/>
        </p:nvSpPr>
        <p:spPr>
          <a:xfrm>
            <a:off x="1043608" y="6149499"/>
            <a:ext cx="7704857" cy="5486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100">
                <a:solidFill>
                  <a:srgbClr val="898989"/>
                </a:solidFill>
              </a:defRPr>
            </a:lvl1pPr>
          </a:lstStyle>
          <a:p>
            <a:pPr lvl="0">
              <a:defRPr sz="1800">
                <a:solidFill>
                  <a:srgbClr val="000000"/>
                </a:solidFill>
              </a:defRPr>
            </a:pPr>
            <a:r>
              <a:rPr sz="1100">
                <a:solidFill>
                  <a:srgbClr val="898989"/>
                </a:solidFill>
              </a:rPr>
              <a:t>          Zadanie badawcze realizowane  w ramach programu Ministra Nauki i Szkolnictwa Wyższego pod nazwą                        „Regionalna Inicjatywa Doskonałości” w latach 2019-2022 nr projektu 002/RID/2018/19 kwota finansowania 12 000 000 zł</a:t>
            </a:r>
          </a:p>
        </p:txBody>
      </p:sp>
      <p:sp>
        <p:nvSpPr>
          <p:cNvPr id="62" name="Shape 62"/>
          <p:cNvSpPr/>
          <p:nvPr>
            <p:ph type="body" idx="1"/>
          </p:nvPr>
        </p:nvSpPr>
        <p:spPr>
          <a:xfrm>
            <a:off x="1116012" y="1700808"/>
            <a:ext cx="7570787" cy="4425356"/>
          </a:xfrm>
          <a:prstGeom prst="rect">
            <a:avLst/>
          </a:prstGeom>
        </p:spPr>
        <p:txBody>
          <a:bodyPr lIns="0" tIns="0" rIns="0" bIns="0">
            <a:normAutofit fontScale="100000" lnSpcReduction="0"/>
          </a:bodyPr>
          <a:lstStyle/>
          <a:p>
            <a:pPr lvl="0">
              <a:buSzTx/>
              <a:buNone/>
              <a:defRPr sz="1800"/>
            </a:pPr>
            <a:r>
              <a:rPr i="1" sz="3200"/>
              <a:t>	</a:t>
            </a:r>
            <a:r>
              <a:rPr i="1" sz="1600"/>
              <a:t>                 </a:t>
            </a:r>
            <a:endParaRPr i="1" sz="1600"/>
          </a:p>
          <a:p>
            <a:pPr lvl="0">
              <a:buSzTx/>
              <a:buNone/>
              <a:defRPr sz="1800"/>
            </a:pPr>
            <a:endParaRPr b="1" sz="2000"/>
          </a:p>
          <a:p>
            <a:pPr lvl="0" algn="ctr">
              <a:spcBef>
                <a:spcPts val="400"/>
              </a:spcBef>
              <a:buSzTx/>
              <a:buNone/>
              <a:defRPr sz="1800"/>
            </a:pPr>
            <a:r>
              <a:rPr sz="2000"/>
              <a:t>	</a:t>
            </a:r>
          </a:p>
        </p:txBody>
      </p:sp>
      <p:grpSp>
        <p:nvGrpSpPr>
          <p:cNvPr id="65" name="Group 65" descr="LOGO_MNiSW_-_PL"/>
          <p:cNvGrpSpPr/>
          <p:nvPr/>
        </p:nvGrpSpPr>
        <p:grpSpPr>
          <a:xfrm>
            <a:off x="6343649" y="764704"/>
            <a:ext cx="2800352" cy="504826"/>
            <a:chOff x="0" y="0"/>
            <a:chExt cx="2800350" cy="504825"/>
          </a:xfrm>
        </p:grpSpPr>
        <p:sp>
          <p:nvSpPr>
            <p:cNvPr id="63" name="Shape 63"/>
            <p:cNvSpPr/>
            <p:nvPr/>
          </p:nvSpPr>
          <p:spPr>
            <a:xfrm>
              <a:off x="0" y="0"/>
              <a:ext cx="2800350" cy="504825"/>
            </a:xfrm>
            <a:prstGeom prst="rect">
              <a:avLst/>
            </a:prstGeom>
            <a:solidFill>
              <a:srgbClr val="D9D9D9"/>
            </a:solidFill>
            <a:ln w="12700" cap="flat">
              <a:noFill/>
              <a:miter lim="400000"/>
            </a:ln>
            <a:effectLst/>
          </p:spPr>
          <p:txBody>
            <a:bodyPr wrap="square" lIns="0" tIns="0" rIns="0" bIns="0" numCol="1" anchor="t">
              <a:noAutofit/>
            </a:bodyPr>
            <a:lstStyle/>
            <a:p>
              <a:pPr lvl="0"/>
            </a:p>
          </p:txBody>
        </p:sp>
        <p:pic>
          <p:nvPicPr>
            <p:cNvPr id="64" name="image2.jpg"/>
            <p:cNvPicPr/>
            <p:nvPr/>
          </p:nvPicPr>
          <p:blipFill>
            <a:blip r:embed="rId3">
              <a:extLst/>
            </a:blip>
            <a:srcRect l="21947" t="32832" r="26018" b="53885"/>
            <a:stretch>
              <a:fillRect/>
            </a:stretch>
          </p:blipFill>
          <p:spPr>
            <a:xfrm>
              <a:off x="-1" y="0"/>
              <a:ext cx="2800352" cy="504825"/>
            </a:xfrm>
            <a:prstGeom prst="rect">
              <a:avLst/>
            </a:prstGeom>
            <a:ln w="12700" cap="flat">
              <a:noFill/>
              <a:miter lim="400000"/>
            </a:ln>
            <a:effectLst/>
          </p:spPr>
        </p:pic>
      </p:grpSp>
      <p:sp>
        <p:nvSpPr>
          <p:cNvPr id="66" name="Shape 66"/>
          <p:cNvSpPr/>
          <p:nvPr/>
        </p:nvSpPr>
        <p:spPr>
          <a:xfrm>
            <a:off x="1007649" y="2118796"/>
            <a:ext cx="8033998" cy="3943397"/>
          </a:xfrm>
          <a:prstGeom prst="rect">
            <a:avLst/>
          </a:prstGeom>
          <a:solidFill>
            <a:srgbClr val="FFFFFF"/>
          </a:solidFill>
          <a:ln w="12700">
            <a:solidFill>
              <a:srgbClr val="4F81BD"/>
            </a:solidFill>
            <a:miter/>
          </a:ln>
          <a:extLst>
            <a:ext uri="{C572A759-6A51-4108-AA02-DFA0A04FC94B}">
              <ma14:wrappingTextBoxFlag xmlns:ma14="http://schemas.microsoft.com/office/mac/drawingml/2011/main" val="1"/>
            </a:ext>
          </a:extLst>
        </p:spPr>
        <p:txBody>
          <a:bodyPr lIns="0" tIns="0" rIns="0" bIns="0">
            <a:normAutofit fontScale="100000" lnSpcReduction="0"/>
          </a:bodyPr>
          <a:lstStyle/>
          <a:p>
            <a:pPr lvl="0"/>
            <a:r>
              <a:rPr>
                <a:latin typeface="Times New Roman"/>
                <a:ea typeface="Times New Roman"/>
                <a:cs typeface="Times New Roman"/>
                <a:sym typeface="Times New Roman"/>
              </a:rPr>
              <a:t>ETAPY projektu </a:t>
            </a:r>
            <a:endParaRPr>
              <a:latin typeface="Times New Roman"/>
              <a:ea typeface="Times New Roman"/>
              <a:cs typeface="Times New Roman"/>
              <a:sym typeface="Times New Roman"/>
            </a:endParaRPr>
          </a:p>
          <a:p>
            <a:pPr lvl="0"/>
            <a:r>
              <a:rPr>
                <a:latin typeface="Times New Roman"/>
                <a:ea typeface="Times New Roman"/>
                <a:cs typeface="Times New Roman"/>
                <a:sym typeface="Times New Roman"/>
              </a:rPr>
              <a:t>uzyskanie zgody lokalnej komisji bioetycznej (2016)</a:t>
            </a:r>
            <a:endParaRPr>
              <a:latin typeface="Times New Roman"/>
              <a:ea typeface="Times New Roman"/>
              <a:cs typeface="Times New Roman"/>
              <a:sym typeface="Times New Roman"/>
            </a:endParaRPr>
          </a:p>
          <a:p>
            <a:pPr lvl="0"/>
            <a:r>
              <a:rPr>
                <a:latin typeface="Times New Roman"/>
                <a:ea typeface="Times New Roman"/>
                <a:cs typeface="Times New Roman"/>
                <a:sym typeface="Times New Roman"/>
              </a:rPr>
              <a:t>opracowanie metodyki badania</a:t>
            </a:r>
            <a:endParaRPr>
              <a:latin typeface="Times New Roman"/>
              <a:ea typeface="Times New Roman"/>
              <a:cs typeface="Times New Roman"/>
              <a:sym typeface="Times New Roman"/>
            </a:endParaRPr>
          </a:p>
          <a:p>
            <a:pPr lvl="0"/>
            <a:r>
              <a:rPr>
                <a:latin typeface="Times New Roman"/>
                <a:ea typeface="Times New Roman"/>
                <a:cs typeface="Times New Roman"/>
                <a:sym typeface="Times New Roman"/>
              </a:rPr>
              <a:t> (1) ocenę kliniczną pacjentów, (2)  dwu i trójwymiarową ocenę ultrasonograficzną wymiarów i funkcji  lewego i prawego przedsionka oraz uszka lewego przedsionka, (3) ocenę amplitudy fali migotania rejestrowanej w standardowym 12 odprowadzeniowym EKG, (4) kalkulację skal ryzyka związanych z migotaniem przedsionków, (5) ocenę długości cyklu migotania przedsionków w prawym i lewym przedsionku,  (6) obecności substratu lewoprzedsionkowego podczas analizy amplitudy napięcia sygnałów przedsionkowych i finalnie (7) zabieg ablacji obejmujący izolację żył płucnych punkt-po-punkcie i modyfikację zidentyfikowanego substratu.</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8" name="Shape 68"/>
          <p:cNvSpPr/>
          <p:nvPr/>
        </p:nvSpPr>
        <p:spPr>
          <a:xfrm>
            <a:off x="1043608" y="6149499"/>
            <a:ext cx="7704857" cy="5486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100">
                <a:solidFill>
                  <a:srgbClr val="898989"/>
                </a:solidFill>
              </a:defRPr>
            </a:lvl1pPr>
          </a:lstStyle>
          <a:p>
            <a:pPr lvl="0">
              <a:defRPr sz="1800">
                <a:solidFill>
                  <a:srgbClr val="000000"/>
                </a:solidFill>
              </a:defRPr>
            </a:pPr>
            <a:r>
              <a:rPr sz="1100">
                <a:solidFill>
                  <a:srgbClr val="898989"/>
                </a:solidFill>
              </a:rPr>
              <a:t>          Zadanie badawcze realizowane  w ramach programu Ministra Nauki i Szkolnictwa Wyższego pod nazwą                        „Regionalna Inicjatywa Doskonałości” w latach 2019-2022 nr projektu 002/RID/2018/19 kwota finansowania 12 000 000 zł</a:t>
            </a:r>
          </a:p>
        </p:txBody>
      </p:sp>
      <p:sp>
        <p:nvSpPr>
          <p:cNvPr id="69" name="Shape 69"/>
          <p:cNvSpPr/>
          <p:nvPr>
            <p:ph type="body" idx="1"/>
          </p:nvPr>
        </p:nvSpPr>
        <p:spPr>
          <a:xfrm>
            <a:off x="1116012" y="1700808"/>
            <a:ext cx="7570787" cy="4425356"/>
          </a:xfrm>
          <a:prstGeom prst="rect">
            <a:avLst/>
          </a:prstGeom>
        </p:spPr>
        <p:txBody>
          <a:bodyPr lIns="0" tIns="0" rIns="0" bIns="0">
            <a:normAutofit fontScale="100000" lnSpcReduction="0"/>
          </a:bodyPr>
          <a:lstStyle/>
          <a:p>
            <a:pPr lvl="0">
              <a:buSzTx/>
              <a:buNone/>
              <a:defRPr sz="1800"/>
            </a:pPr>
            <a:r>
              <a:rPr i="1" sz="3200"/>
              <a:t>	</a:t>
            </a:r>
            <a:r>
              <a:rPr i="1" sz="1600"/>
              <a:t>                 </a:t>
            </a:r>
            <a:endParaRPr i="1" sz="1600"/>
          </a:p>
          <a:p>
            <a:pPr lvl="0">
              <a:buSzTx/>
              <a:buNone/>
              <a:defRPr sz="1800"/>
            </a:pPr>
            <a:endParaRPr b="1" sz="2000"/>
          </a:p>
          <a:p>
            <a:pPr lvl="0" algn="ctr">
              <a:spcBef>
                <a:spcPts val="400"/>
              </a:spcBef>
              <a:buSzTx/>
              <a:buNone/>
              <a:defRPr sz="1800"/>
            </a:pPr>
            <a:r>
              <a:rPr sz="2000"/>
              <a:t>	</a:t>
            </a:r>
          </a:p>
        </p:txBody>
      </p:sp>
      <p:grpSp>
        <p:nvGrpSpPr>
          <p:cNvPr id="72" name="Group 72" descr="LOGO_MNiSW_-_PL"/>
          <p:cNvGrpSpPr/>
          <p:nvPr/>
        </p:nvGrpSpPr>
        <p:grpSpPr>
          <a:xfrm>
            <a:off x="6343649" y="764704"/>
            <a:ext cx="2800352" cy="504826"/>
            <a:chOff x="0" y="0"/>
            <a:chExt cx="2800350" cy="504825"/>
          </a:xfrm>
        </p:grpSpPr>
        <p:sp>
          <p:nvSpPr>
            <p:cNvPr id="70" name="Shape 70"/>
            <p:cNvSpPr/>
            <p:nvPr/>
          </p:nvSpPr>
          <p:spPr>
            <a:xfrm>
              <a:off x="0" y="0"/>
              <a:ext cx="2800350" cy="504825"/>
            </a:xfrm>
            <a:prstGeom prst="rect">
              <a:avLst/>
            </a:prstGeom>
            <a:solidFill>
              <a:srgbClr val="D9D9D9"/>
            </a:solidFill>
            <a:ln w="12700" cap="flat">
              <a:noFill/>
              <a:miter lim="400000"/>
            </a:ln>
            <a:effectLst/>
          </p:spPr>
          <p:txBody>
            <a:bodyPr wrap="square" lIns="0" tIns="0" rIns="0" bIns="0" numCol="1" anchor="t">
              <a:noAutofit/>
            </a:bodyPr>
            <a:lstStyle/>
            <a:p>
              <a:pPr lvl="0"/>
            </a:p>
          </p:txBody>
        </p:sp>
        <p:pic>
          <p:nvPicPr>
            <p:cNvPr id="71" name="image2.jpg"/>
            <p:cNvPicPr/>
            <p:nvPr/>
          </p:nvPicPr>
          <p:blipFill>
            <a:blip r:embed="rId3">
              <a:extLst/>
            </a:blip>
            <a:srcRect l="21947" t="32832" r="26018" b="53885"/>
            <a:stretch>
              <a:fillRect/>
            </a:stretch>
          </p:blipFill>
          <p:spPr>
            <a:xfrm>
              <a:off x="-1" y="0"/>
              <a:ext cx="2800352" cy="504825"/>
            </a:xfrm>
            <a:prstGeom prst="rect">
              <a:avLst/>
            </a:prstGeom>
            <a:ln w="12700" cap="flat">
              <a:noFill/>
              <a:miter lim="400000"/>
            </a:ln>
            <a:effectLst/>
          </p:spPr>
        </p:pic>
      </p:grpSp>
      <p:sp>
        <p:nvSpPr>
          <p:cNvPr id="73" name="Shape 73"/>
          <p:cNvSpPr/>
          <p:nvPr/>
        </p:nvSpPr>
        <p:spPr>
          <a:xfrm>
            <a:off x="1845097" y="1533845"/>
            <a:ext cx="6503459" cy="4351339"/>
          </a:xfrm>
          <a:prstGeom prst="rect">
            <a:avLst/>
          </a:prstGeom>
          <a:solidFill>
            <a:srgbClr val="FFFFFF"/>
          </a:solidFill>
          <a:ln w="12700">
            <a:solidFill>
              <a:srgbClr val="4F81BD"/>
            </a:solidFill>
            <a:miter/>
          </a:ln>
          <a:extLst>
            <a:ext uri="{C572A759-6A51-4108-AA02-DFA0A04FC94B}">
              <ma14:wrappingTextBoxFlag xmlns:ma14="http://schemas.microsoft.com/office/mac/drawingml/2011/main" val="1"/>
            </a:ext>
          </a:extLst>
        </p:spPr>
        <p:txBody>
          <a:bodyPr lIns="0" tIns="0" rIns="0" bIns="0">
            <a:normAutofit fontScale="100000" lnSpcReduction="0"/>
          </a:bodyPr>
          <a:lstStyle>
            <a:lvl1pPr>
              <a:defRPr>
                <a:latin typeface="Times New Roman"/>
                <a:ea typeface="Times New Roman"/>
                <a:cs typeface="Times New Roman"/>
                <a:sym typeface="Times New Roman"/>
              </a:defRPr>
            </a:lvl1pPr>
          </a:lstStyle>
          <a:p>
            <a:pPr lvl="0"/>
            <a:r>
              <a:t>Szczególną uwagę poświecono opracowaniu nowego wystandaryzowanego protokołu identyfikacji i oceny rozległości włóknienia przedsionków wspólnego dla całego projektu. Dotychczas stosowane protokoły nie integrowały wielu ważnych aspektów mapowania napięciowego przedsionka z zastosowaniem systemów elektroanatomicznych takich jak: obecność rytmu zatokowego, wysoką rozdzielczość mapowania warunkowaną zastosowaniem optymalnej elektrody wielopolowej, wysoką gęstość mapowania warunkowaną niską interpolacją między punktami oraz tworzoną wirtualną rekonstrukcją, odpowiedni kontakt ze ścianą przedsionka oraz weryfikację i usunięcie nieadekwatnie zebranych punktów. </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5" name="Shape 75"/>
          <p:cNvSpPr/>
          <p:nvPr/>
        </p:nvSpPr>
        <p:spPr>
          <a:xfrm>
            <a:off x="1043608" y="6149499"/>
            <a:ext cx="7704857" cy="5486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100">
                <a:solidFill>
                  <a:srgbClr val="898989"/>
                </a:solidFill>
              </a:defRPr>
            </a:lvl1pPr>
          </a:lstStyle>
          <a:p>
            <a:pPr lvl="0">
              <a:defRPr sz="1800">
                <a:solidFill>
                  <a:srgbClr val="000000"/>
                </a:solidFill>
              </a:defRPr>
            </a:pPr>
            <a:r>
              <a:rPr sz="1100">
                <a:solidFill>
                  <a:srgbClr val="898989"/>
                </a:solidFill>
              </a:rPr>
              <a:t>          Zadanie badawcze realizowane  w ramach programu Ministra Nauki i Szkolnictwa Wyższego pod nazwą                        „Regionalna Inicjatywa Doskonałości” w latach 2019-2022 nr projektu 002/RID/2018/19 kwota finansowania 12 000 000 zł</a:t>
            </a:r>
          </a:p>
        </p:txBody>
      </p:sp>
      <p:sp>
        <p:nvSpPr>
          <p:cNvPr id="76" name="Shape 76"/>
          <p:cNvSpPr/>
          <p:nvPr>
            <p:ph type="body" idx="1"/>
          </p:nvPr>
        </p:nvSpPr>
        <p:spPr>
          <a:xfrm>
            <a:off x="1116012" y="1700808"/>
            <a:ext cx="7570787" cy="4425356"/>
          </a:xfrm>
          <a:prstGeom prst="rect">
            <a:avLst/>
          </a:prstGeom>
        </p:spPr>
        <p:txBody>
          <a:bodyPr lIns="0" tIns="0" rIns="0" bIns="0">
            <a:normAutofit fontScale="100000" lnSpcReduction="0"/>
          </a:bodyPr>
          <a:lstStyle/>
          <a:p>
            <a:pPr lvl="0">
              <a:buSzTx/>
              <a:buNone/>
              <a:defRPr sz="1800"/>
            </a:pPr>
            <a:r>
              <a:rPr i="1" sz="3200"/>
              <a:t>	</a:t>
            </a:r>
            <a:r>
              <a:rPr i="1" sz="1600"/>
              <a:t>                 </a:t>
            </a:r>
            <a:endParaRPr i="1" sz="1600"/>
          </a:p>
          <a:p>
            <a:pPr lvl="0">
              <a:buSzTx/>
              <a:buNone/>
              <a:defRPr sz="1800"/>
            </a:pPr>
            <a:endParaRPr b="1" sz="2000"/>
          </a:p>
          <a:p>
            <a:pPr lvl="0" algn="ctr">
              <a:spcBef>
                <a:spcPts val="400"/>
              </a:spcBef>
              <a:buSzTx/>
              <a:buNone/>
              <a:defRPr sz="1800"/>
            </a:pPr>
            <a:r>
              <a:rPr sz="2000"/>
              <a:t>	</a:t>
            </a:r>
          </a:p>
        </p:txBody>
      </p:sp>
      <p:grpSp>
        <p:nvGrpSpPr>
          <p:cNvPr id="79" name="Group 79" descr="LOGO_MNiSW_-_PL"/>
          <p:cNvGrpSpPr/>
          <p:nvPr/>
        </p:nvGrpSpPr>
        <p:grpSpPr>
          <a:xfrm>
            <a:off x="6343649" y="764704"/>
            <a:ext cx="2800352" cy="504826"/>
            <a:chOff x="0" y="0"/>
            <a:chExt cx="2800350" cy="504825"/>
          </a:xfrm>
        </p:grpSpPr>
        <p:sp>
          <p:nvSpPr>
            <p:cNvPr id="77" name="Shape 77"/>
            <p:cNvSpPr/>
            <p:nvPr/>
          </p:nvSpPr>
          <p:spPr>
            <a:xfrm>
              <a:off x="0" y="0"/>
              <a:ext cx="2800350" cy="504825"/>
            </a:xfrm>
            <a:prstGeom prst="rect">
              <a:avLst/>
            </a:prstGeom>
            <a:solidFill>
              <a:srgbClr val="D9D9D9"/>
            </a:solidFill>
            <a:ln w="12700" cap="flat">
              <a:noFill/>
              <a:miter lim="400000"/>
            </a:ln>
            <a:effectLst/>
          </p:spPr>
          <p:txBody>
            <a:bodyPr wrap="square" lIns="0" tIns="0" rIns="0" bIns="0" numCol="1" anchor="t">
              <a:noAutofit/>
            </a:bodyPr>
            <a:lstStyle/>
            <a:p>
              <a:pPr lvl="0"/>
            </a:p>
          </p:txBody>
        </p:sp>
        <p:pic>
          <p:nvPicPr>
            <p:cNvPr id="78" name="image2.jpg"/>
            <p:cNvPicPr/>
            <p:nvPr/>
          </p:nvPicPr>
          <p:blipFill>
            <a:blip r:embed="rId3">
              <a:extLst/>
            </a:blip>
            <a:srcRect l="21947" t="32832" r="26018" b="53885"/>
            <a:stretch>
              <a:fillRect/>
            </a:stretch>
          </p:blipFill>
          <p:spPr>
            <a:xfrm>
              <a:off x="-1" y="0"/>
              <a:ext cx="2800352" cy="504825"/>
            </a:xfrm>
            <a:prstGeom prst="rect">
              <a:avLst/>
            </a:prstGeom>
            <a:ln w="12700" cap="flat">
              <a:noFill/>
              <a:miter lim="400000"/>
            </a:ln>
            <a:effectLst/>
          </p:spPr>
        </p:pic>
      </p:grpSp>
      <p:sp>
        <p:nvSpPr>
          <p:cNvPr id="80" name="Shape 80"/>
          <p:cNvSpPr/>
          <p:nvPr/>
        </p:nvSpPr>
        <p:spPr>
          <a:xfrm>
            <a:off x="1767614" y="2117061"/>
            <a:ext cx="6583529" cy="4014286"/>
          </a:xfrm>
          <a:prstGeom prst="rect">
            <a:avLst/>
          </a:prstGeom>
          <a:solidFill>
            <a:srgbClr val="FFFFFF"/>
          </a:solidFill>
          <a:ln w="12700">
            <a:solidFill>
              <a:srgbClr val="4F81BD"/>
            </a:solidFill>
            <a:miter/>
          </a:ln>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649223"/>
            <a:r>
              <a:rPr sz="1278">
                <a:latin typeface="Times New Roman"/>
                <a:ea typeface="Times New Roman"/>
                <a:cs typeface="Times New Roman"/>
                <a:sym typeface="Times New Roman"/>
              </a:rPr>
              <a:t>Pierwszy etap projektu objął 116 pacjentów z długotrwającym przetrwałym migotaniem przedsionków (mediana czasu nieprzerwanego trwania arytmii 24 m-ce, zakres 12-204 m-ce, 87% pacjentów z powiększeniem lewego przedsionka, 47% z ciężkim powiększeniem przedsionka), u których wykonano maping napięciowy wysokiej gęstości i rozdzielczości  elektrodą wielopolową Pentaray po izolacji żył płucnych i przywróceniu rytmu zatokowego  za pomocą kardiowersji elektrycznej. Analizie poddano wartość predykcyjną obecności </a:t>
            </a:r>
            <a:br>
              <a:rPr sz="1278">
                <a:latin typeface="Times New Roman"/>
                <a:ea typeface="Times New Roman"/>
                <a:cs typeface="Times New Roman"/>
                <a:sym typeface="Times New Roman"/>
              </a:rPr>
            </a:br>
            <a:r>
              <a:rPr sz="1278">
                <a:latin typeface="Times New Roman"/>
                <a:ea typeface="Times New Roman"/>
                <a:cs typeface="Times New Roman"/>
                <a:sym typeface="Times New Roman"/>
              </a:rPr>
              <a:t>i rozległości obszarów niskoamplitudowych z uzyskanym przedablacyjnym zestawem danych: parametrów klinicznych pacjentów,  dwu i trójwymiarowej oceny ultrasonograficznej wymiarów i funkcji  lewego przedsionka oraz oceny amplitudy fali migotania rejestrowanej </a:t>
            </a:r>
            <a:br>
              <a:rPr sz="1278">
                <a:latin typeface="Times New Roman"/>
                <a:ea typeface="Times New Roman"/>
                <a:cs typeface="Times New Roman"/>
                <a:sym typeface="Times New Roman"/>
              </a:rPr>
            </a:br>
            <a:r>
              <a:rPr sz="1278">
                <a:latin typeface="Times New Roman"/>
                <a:ea typeface="Times New Roman"/>
                <a:cs typeface="Times New Roman"/>
                <a:sym typeface="Times New Roman"/>
              </a:rPr>
              <a:t>w standardowym EKG. Zgodnie z przewidywaniami ujawniono, iż obszary zwłóknienia były obecne tylko u części pacjentów (56%), z czego tylko 28% z nich prezentowało bardzo zaawansowany remodeling. Czas trwania migotania przedsionków, wielkość przedsionka i jego funkcja oraz amplituda fali migotania w standardowym EKG nie przewidywała obecności obszarów zwłóknienia. Jednocześnie taką wartość wykazywały płeć żeńska, obecność choroby zastawkowej serca i wartość skali CHA</a:t>
            </a:r>
            <a:r>
              <a:rPr baseline="-32760" sz="1278">
                <a:latin typeface="Times New Roman"/>
                <a:ea typeface="Times New Roman"/>
                <a:cs typeface="Times New Roman"/>
                <a:sym typeface="Times New Roman"/>
              </a:rPr>
              <a:t>2</a:t>
            </a:r>
            <a:r>
              <a:rPr sz="1278">
                <a:latin typeface="Times New Roman"/>
                <a:ea typeface="Times New Roman"/>
                <a:cs typeface="Times New Roman"/>
                <a:sym typeface="Times New Roman"/>
              </a:rPr>
              <a:t>DS</a:t>
            </a:r>
            <a:r>
              <a:rPr baseline="-32760" sz="1278">
                <a:latin typeface="Times New Roman"/>
                <a:ea typeface="Times New Roman"/>
                <a:cs typeface="Times New Roman"/>
                <a:sym typeface="Times New Roman"/>
              </a:rPr>
              <a:t>2</a:t>
            </a:r>
            <a:r>
              <a:rPr sz="1278">
                <a:latin typeface="Times New Roman"/>
                <a:ea typeface="Times New Roman"/>
                <a:cs typeface="Times New Roman"/>
                <a:sym typeface="Times New Roman"/>
              </a:rPr>
              <a:t>-VASc ≥4 . Uzyskane wyniki miały ważny aspekt praktyczny - diagnoza długotrwającego przetrwałego migotania przedsionków w wielu przypadkach nie oznacza obecności zwłóknienia przedsionka i tacy pacjenci mogą być </a:t>
            </a:r>
            <a:br>
              <a:rPr sz="1278">
                <a:latin typeface="Times New Roman"/>
                <a:ea typeface="Times New Roman"/>
                <a:cs typeface="Times New Roman"/>
                <a:sym typeface="Times New Roman"/>
              </a:rPr>
            </a:br>
            <a:r>
              <a:rPr sz="1278">
                <a:latin typeface="Times New Roman"/>
                <a:ea typeface="Times New Roman"/>
                <a:cs typeface="Times New Roman"/>
                <a:sym typeface="Times New Roman"/>
              </a:rPr>
              <a:t>z powodzeniem poddawani leczeniu inwazyjnemu za pomocą izolacji żył płucnych. Ponadto</a:t>
            </a:r>
            <a:br>
              <a:rPr sz="1278">
                <a:latin typeface="Times New Roman"/>
                <a:ea typeface="Times New Roman"/>
                <a:cs typeface="Times New Roman"/>
                <a:sym typeface="Times New Roman"/>
              </a:rPr>
            </a:br>
            <a:r>
              <a:rPr sz="1278">
                <a:latin typeface="Times New Roman"/>
                <a:ea typeface="Times New Roman"/>
                <a:cs typeface="Times New Roman"/>
                <a:sym typeface="Times New Roman"/>
              </a:rPr>
              <a:t> z zabiegów ablacji nie powinno się wykluczać pacjentów na podstawie długiego czasu trwania arytmii, powiększonego przedsionka czy zaawansowanego wieku </a:t>
            </a:r>
          </a:p>
        </p:txBody>
      </p:sp>
      <p:pic>
        <p:nvPicPr>
          <p:cNvPr id="81" name="image1.png"/>
          <p:cNvPicPr/>
          <p:nvPr/>
        </p:nvPicPr>
        <p:blipFill>
          <a:blip r:embed="rId4">
            <a:extLst/>
          </a:blip>
          <a:stretch>
            <a:fillRect/>
          </a:stretch>
        </p:blipFill>
        <p:spPr>
          <a:xfrm>
            <a:off x="1773767" y="745317"/>
            <a:ext cx="3027958" cy="1249879"/>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3" name="Shape 83"/>
          <p:cNvSpPr/>
          <p:nvPr/>
        </p:nvSpPr>
        <p:spPr>
          <a:xfrm>
            <a:off x="1043608" y="6149499"/>
            <a:ext cx="7704857" cy="5486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100">
                <a:solidFill>
                  <a:srgbClr val="898989"/>
                </a:solidFill>
              </a:defRPr>
            </a:lvl1pPr>
          </a:lstStyle>
          <a:p>
            <a:pPr lvl="0">
              <a:defRPr sz="1800">
                <a:solidFill>
                  <a:srgbClr val="000000"/>
                </a:solidFill>
              </a:defRPr>
            </a:pPr>
            <a:r>
              <a:rPr sz="1100">
                <a:solidFill>
                  <a:srgbClr val="898989"/>
                </a:solidFill>
              </a:rPr>
              <a:t>          Zadanie badawcze realizowane  w ramach programu Ministra Nauki i Szkolnictwa Wyższego pod nazwą                        „Regionalna Inicjatywa Doskonałości” w latach 2019-2022 nr projektu 002/RID/2018/19 kwota finansowania 12 000 000 zł</a:t>
            </a:r>
          </a:p>
        </p:txBody>
      </p:sp>
      <p:sp>
        <p:nvSpPr>
          <p:cNvPr id="84" name="Shape 84"/>
          <p:cNvSpPr/>
          <p:nvPr>
            <p:ph type="body" idx="1"/>
          </p:nvPr>
        </p:nvSpPr>
        <p:spPr>
          <a:xfrm>
            <a:off x="1116012" y="1700808"/>
            <a:ext cx="7570787" cy="4425356"/>
          </a:xfrm>
          <a:prstGeom prst="rect">
            <a:avLst/>
          </a:prstGeom>
        </p:spPr>
        <p:txBody>
          <a:bodyPr lIns="0" tIns="0" rIns="0" bIns="0">
            <a:normAutofit fontScale="100000" lnSpcReduction="0"/>
          </a:bodyPr>
          <a:lstStyle/>
          <a:p>
            <a:pPr lvl="0">
              <a:buSzTx/>
              <a:buNone/>
              <a:defRPr sz="1800"/>
            </a:pPr>
            <a:r>
              <a:rPr i="1" sz="3200"/>
              <a:t>	</a:t>
            </a:r>
            <a:r>
              <a:rPr i="1" sz="1600"/>
              <a:t>                 </a:t>
            </a:r>
            <a:endParaRPr i="1" sz="1600"/>
          </a:p>
          <a:p>
            <a:pPr lvl="0">
              <a:buSzTx/>
              <a:buNone/>
              <a:defRPr sz="1800"/>
            </a:pPr>
            <a:endParaRPr b="1" sz="2000"/>
          </a:p>
          <a:p>
            <a:pPr lvl="0" algn="ctr">
              <a:spcBef>
                <a:spcPts val="400"/>
              </a:spcBef>
              <a:buSzTx/>
              <a:buNone/>
              <a:defRPr sz="1800"/>
            </a:pPr>
            <a:r>
              <a:rPr sz="2000"/>
              <a:t>	</a:t>
            </a:r>
          </a:p>
        </p:txBody>
      </p:sp>
      <p:grpSp>
        <p:nvGrpSpPr>
          <p:cNvPr id="87" name="Group 87" descr="LOGO_MNiSW_-_PL"/>
          <p:cNvGrpSpPr/>
          <p:nvPr/>
        </p:nvGrpSpPr>
        <p:grpSpPr>
          <a:xfrm>
            <a:off x="6343649" y="764704"/>
            <a:ext cx="2800352" cy="504826"/>
            <a:chOff x="0" y="0"/>
            <a:chExt cx="2800350" cy="504825"/>
          </a:xfrm>
        </p:grpSpPr>
        <p:sp>
          <p:nvSpPr>
            <p:cNvPr id="85" name="Shape 85"/>
            <p:cNvSpPr/>
            <p:nvPr/>
          </p:nvSpPr>
          <p:spPr>
            <a:xfrm>
              <a:off x="0" y="0"/>
              <a:ext cx="2800350" cy="504825"/>
            </a:xfrm>
            <a:prstGeom prst="rect">
              <a:avLst/>
            </a:prstGeom>
            <a:solidFill>
              <a:srgbClr val="D9D9D9"/>
            </a:solidFill>
            <a:ln w="12700" cap="flat">
              <a:noFill/>
              <a:miter lim="400000"/>
            </a:ln>
            <a:effectLst/>
          </p:spPr>
          <p:txBody>
            <a:bodyPr wrap="square" lIns="0" tIns="0" rIns="0" bIns="0" numCol="1" anchor="t">
              <a:noAutofit/>
            </a:bodyPr>
            <a:lstStyle/>
            <a:p>
              <a:pPr lvl="0"/>
            </a:p>
          </p:txBody>
        </p:sp>
        <p:pic>
          <p:nvPicPr>
            <p:cNvPr id="86" name="image2.jpg"/>
            <p:cNvPicPr/>
            <p:nvPr/>
          </p:nvPicPr>
          <p:blipFill>
            <a:blip r:embed="rId3">
              <a:extLst/>
            </a:blip>
            <a:srcRect l="21947" t="32832" r="26018" b="53885"/>
            <a:stretch>
              <a:fillRect/>
            </a:stretch>
          </p:blipFill>
          <p:spPr>
            <a:xfrm>
              <a:off x="-1" y="0"/>
              <a:ext cx="2800352" cy="504825"/>
            </a:xfrm>
            <a:prstGeom prst="rect">
              <a:avLst/>
            </a:prstGeom>
            <a:ln w="12700" cap="flat">
              <a:noFill/>
              <a:miter lim="400000"/>
            </a:ln>
            <a:effectLst/>
          </p:spPr>
        </p:pic>
      </p:grpSp>
      <p:pic>
        <p:nvPicPr>
          <p:cNvPr id="88" name="image2.png"/>
          <p:cNvPicPr/>
          <p:nvPr/>
        </p:nvPicPr>
        <p:blipFill>
          <a:blip r:embed="rId4">
            <a:extLst/>
          </a:blip>
          <a:stretch>
            <a:fillRect/>
          </a:stretch>
        </p:blipFill>
        <p:spPr>
          <a:xfrm>
            <a:off x="1713327" y="696273"/>
            <a:ext cx="3015660" cy="1056529"/>
          </a:xfrm>
          <a:prstGeom prst="rect">
            <a:avLst/>
          </a:prstGeom>
          <a:ln w="12700">
            <a:miter lim="400000"/>
          </a:ln>
        </p:spPr>
      </p:pic>
      <p:sp>
        <p:nvSpPr>
          <p:cNvPr id="89" name="Shape 89"/>
          <p:cNvSpPr/>
          <p:nvPr/>
        </p:nvSpPr>
        <p:spPr>
          <a:xfrm>
            <a:off x="1470158" y="1775481"/>
            <a:ext cx="7405515" cy="4351339"/>
          </a:xfrm>
          <a:prstGeom prst="rect">
            <a:avLst/>
          </a:prstGeom>
          <a:solidFill>
            <a:srgbClr val="FFFFFF"/>
          </a:solidFill>
          <a:ln w="12700">
            <a:solidFill>
              <a:srgbClr val="4F81BD"/>
            </a:solidFill>
            <a:miter/>
          </a:ln>
          <a:extLst>
            <a:ext uri="{C572A759-6A51-4108-AA02-DFA0A04FC94B}">
              <ma14:wrappingTextBoxFlag xmlns:ma14="http://schemas.microsoft.com/office/mac/drawingml/2011/main" val="1"/>
            </a:ext>
          </a:extLst>
        </p:spPr>
        <p:txBody>
          <a:bodyPr lIns="0" tIns="0" rIns="0" bIns="0">
            <a:normAutofit fontScale="100000" lnSpcReduction="0"/>
          </a:bodyPr>
          <a:lstStyle>
            <a:lvl1pPr defTabSz="804672">
              <a:defRPr sz="1584">
                <a:latin typeface="Times New Roman"/>
                <a:ea typeface="Times New Roman"/>
                <a:cs typeface="Times New Roman"/>
                <a:sym typeface="Times New Roman"/>
              </a:defRPr>
            </a:lvl1pPr>
          </a:lstStyle>
          <a:p>
            <a:pPr lvl="0">
              <a:defRPr sz="1800"/>
            </a:pPr>
            <a:r>
              <a:rPr sz="1584"/>
              <a:t>W  kolejnym etapie analizie poddano 140 pacjentów z długotrwającym przetrwałym migotaniem przedsionków. Założono, iż obecność stref zwłóknienia przedsionka może wpływać na obniżoną elektryczną i mechaniczną czynność uszka lewego i prawego przedsionka. Analizie poddano wartość predykcyjną obecności, rozległości i umiejscowienia lewoprzedsionkowych obszarów niskoamplitudowych z  ocenianymi echokardiograficznie prędkościami napełniania i opróżniana uszka lewego przedsionka a także jego głębokości oraz długością cyklu migotania przedsionków mierzonego inwazyjnie w obu uszkach podczas zabiegu ablacji. Zaobserwowano, iż  żaden z analizowanych parametrów nie przewidywał bezwzględnej obecności remodelingu lewego przedsionka. Natomiast długość cyklu migotania przedsionków mierzonego w uszku lewego przedsionka wynosząca &gt;155ms przewidywała obecność rozsianego typu włóknienia, a &gt;165ms  wraz z prędkością opróżniania uszka lewego przedsionka ≤0.2m/s bardzo  zaawansowanego włóknienia. Wartość &gt;155ms przewidywała obecność zwłóknienia w obrębie obszaru przednio-septalnego a prędkość opróżniania uszka lewego przedsionka  ≤0.2m/s w obrębie ściany bocznej. Szczególnie istotna jest korelacja włóknienia z małoinwazyjnym parametrem jakim jest prędkość opróżniania uszka lewego przedsionka, ocenianym standardowo podczas ultrasonografii przezprzełykowej przed każdym zabiegiem ablacji w celu wykluczenia skrzepliny w przedsionkach </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1" name="Shape 91"/>
          <p:cNvSpPr/>
          <p:nvPr/>
        </p:nvSpPr>
        <p:spPr>
          <a:xfrm>
            <a:off x="1043608" y="6238400"/>
            <a:ext cx="7704857" cy="5486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100">
                <a:solidFill>
                  <a:srgbClr val="898989"/>
                </a:solidFill>
              </a:defRPr>
            </a:lvl1pPr>
          </a:lstStyle>
          <a:p>
            <a:pPr lvl="0">
              <a:defRPr sz="1800">
                <a:solidFill>
                  <a:srgbClr val="000000"/>
                </a:solidFill>
              </a:defRPr>
            </a:pPr>
            <a:r>
              <a:rPr sz="1100">
                <a:solidFill>
                  <a:srgbClr val="898989"/>
                </a:solidFill>
              </a:rPr>
              <a:t>          Zadanie badawcze realizowane  w ramach programu Ministra Nauki i Szkolnictwa Wyższego pod nazwą                        „Regionalna Inicjatywa Doskonałości” w latach 2019-2022 nr projektu 002/RID/2018/19 kwota finansowania 12 000 000 zł</a:t>
            </a:r>
          </a:p>
        </p:txBody>
      </p:sp>
      <p:sp>
        <p:nvSpPr>
          <p:cNvPr id="92" name="Shape 92"/>
          <p:cNvSpPr/>
          <p:nvPr>
            <p:ph type="body" idx="1"/>
          </p:nvPr>
        </p:nvSpPr>
        <p:spPr>
          <a:xfrm>
            <a:off x="1116012" y="1700808"/>
            <a:ext cx="7570787" cy="4425356"/>
          </a:xfrm>
          <a:prstGeom prst="rect">
            <a:avLst/>
          </a:prstGeom>
        </p:spPr>
        <p:txBody>
          <a:bodyPr lIns="0" tIns="0" rIns="0" bIns="0">
            <a:normAutofit fontScale="100000" lnSpcReduction="0"/>
          </a:bodyPr>
          <a:lstStyle/>
          <a:p>
            <a:pPr lvl="0">
              <a:buSzTx/>
              <a:buNone/>
              <a:defRPr sz="1800"/>
            </a:pPr>
            <a:r>
              <a:rPr i="1" sz="3200"/>
              <a:t>	</a:t>
            </a:r>
            <a:r>
              <a:rPr i="1" sz="1600"/>
              <a:t>                 </a:t>
            </a:r>
            <a:endParaRPr i="1" sz="1600"/>
          </a:p>
          <a:p>
            <a:pPr lvl="0">
              <a:buSzTx/>
              <a:buNone/>
              <a:defRPr sz="1800"/>
            </a:pPr>
            <a:endParaRPr b="1" sz="2000"/>
          </a:p>
          <a:p>
            <a:pPr lvl="0" algn="ctr">
              <a:spcBef>
                <a:spcPts val="400"/>
              </a:spcBef>
              <a:buSzTx/>
              <a:buNone/>
              <a:defRPr sz="1800"/>
            </a:pPr>
            <a:r>
              <a:rPr sz="2000"/>
              <a:t>	</a:t>
            </a:r>
          </a:p>
        </p:txBody>
      </p:sp>
      <p:grpSp>
        <p:nvGrpSpPr>
          <p:cNvPr id="95" name="Group 95" descr="LOGO_MNiSW_-_PL"/>
          <p:cNvGrpSpPr/>
          <p:nvPr/>
        </p:nvGrpSpPr>
        <p:grpSpPr>
          <a:xfrm>
            <a:off x="6343649" y="764704"/>
            <a:ext cx="2800352" cy="504826"/>
            <a:chOff x="0" y="0"/>
            <a:chExt cx="2800350" cy="504825"/>
          </a:xfrm>
        </p:grpSpPr>
        <p:sp>
          <p:nvSpPr>
            <p:cNvPr id="93" name="Shape 93"/>
            <p:cNvSpPr/>
            <p:nvPr/>
          </p:nvSpPr>
          <p:spPr>
            <a:xfrm>
              <a:off x="0" y="0"/>
              <a:ext cx="2800350" cy="504825"/>
            </a:xfrm>
            <a:prstGeom prst="rect">
              <a:avLst/>
            </a:prstGeom>
            <a:solidFill>
              <a:srgbClr val="D9D9D9"/>
            </a:solidFill>
            <a:ln w="12700" cap="flat">
              <a:noFill/>
              <a:miter lim="400000"/>
            </a:ln>
            <a:effectLst/>
          </p:spPr>
          <p:txBody>
            <a:bodyPr wrap="square" lIns="0" tIns="0" rIns="0" bIns="0" numCol="1" anchor="t">
              <a:noAutofit/>
            </a:bodyPr>
            <a:lstStyle/>
            <a:p>
              <a:pPr lvl="0"/>
            </a:p>
          </p:txBody>
        </p:sp>
        <p:pic>
          <p:nvPicPr>
            <p:cNvPr id="94" name="image2.jpg"/>
            <p:cNvPicPr/>
            <p:nvPr/>
          </p:nvPicPr>
          <p:blipFill>
            <a:blip r:embed="rId3">
              <a:extLst/>
            </a:blip>
            <a:srcRect l="21947" t="32832" r="26018" b="53885"/>
            <a:stretch>
              <a:fillRect/>
            </a:stretch>
          </p:blipFill>
          <p:spPr>
            <a:xfrm>
              <a:off x="-1" y="0"/>
              <a:ext cx="2800352" cy="504825"/>
            </a:xfrm>
            <a:prstGeom prst="rect">
              <a:avLst/>
            </a:prstGeom>
            <a:ln w="12700" cap="flat">
              <a:noFill/>
              <a:miter lim="400000"/>
            </a:ln>
            <a:effectLst/>
          </p:spPr>
        </p:pic>
      </p:grpSp>
      <p:pic>
        <p:nvPicPr>
          <p:cNvPr id="96" name="image3.png"/>
          <p:cNvPicPr/>
          <p:nvPr/>
        </p:nvPicPr>
        <p:blipFill>
          <a:blip r:embed="rId4">
            <a:extLst/>
          </a:blip>
          <a:stretch>
            <a:fillRect/>
          </a:stretch>
        </p:blipFill>
        <p:spPr>
          <a:xfrm>
            <a:off x="1475874" y="604586"/>
            <a:ext cx="2732012" cy="1371001"/>
          </a:xfrm>
          <a:prstGeom prst="rect">
            <a:avLst/>
          </a:prstGeom>
          <a:ln w="12700">
            <a:miter lim="400000"/>
          </a:ln>
        </p:spPr>
      </p:pic>
      <p:sp>
        <p:nvSpPr>
          <p:cNvPr id="97" name="Shape 97"/>
          <p:cNvSpPr/>
          <p:nvPr/>
        </p:nvSpPr>
        <p:spPr>
          <a:xfrm>
            <a:off x="1493266" y="2225830"/>
            <a:ext cx="7219951" cy="3762326"/>
          </a:xfrm>
          <a:prstGeom prst="rect">
            <a:avLst/>
          </a:prstGeom>
          <a:solidFill>
            <a:srgbClr val="FFFFFF"/>
          </a:solidFill>
          <a:ln w="12700">
            <a:solidFill>
              <a:srgbClr val="4F81BD"/>
            </a:solidFill>
            <a:miter/>
          </a:ln>
          <a:extLst>
            <a:ext uri="{C572A759-6A51-4108-AA02-DFA0A04FC94B}">
              <ma14:wrappingTextBoxFlag xmlns:ma14="http://schemas.microsoft.com/office/mac/drawingml/2011/main" val="1"/>
            </a:ext>
          </a:extLst>
        </p:spPr>
        <p:txBody>
          <a:bodyPr lIns="0" tIns="0" rIns="0" bIns="0">
            <a:normAutofit fontScale="100000" lnSpcReduction="0"/>
          </a:bodyPr>
          <a:lstStyle/>
          <a:p>
            <a:pPr lvl="0"/>
            <a:r>
              <a:rPr>
                <a:latin typeface="Times New Roman"/>
                <a:ea typeface="Times New Roman"/>
                <a:cs typeface="Times New Roman"/>
                <a:sym typeface="Times New Roman"/>
              </a:rPr>
              <a:t>Kolejną analizą objęto 152 pacjentów z długotrwającym przetrwałym migotaniem przedsionków poddanych inwazyjnej ocenie amplitudy napięcia lewego przedsionka podczas zabiegu izolacji żył płucnych punkt-po-punkcie. Analizie poddano wartość predykcyjną wybranych skal ryzyka dotyczących pacjentów z migotaniem przedsionków, które nie inkorporują żadnych parametrów mierzonych inwazyjnie, nie wymagają dedykowanego oprogramowania i przez to  mogą zostać łatwo obliczone. Ostatecznie wybrano skale APPLE, ATLAS, CAAP-AF, DR-FLASH,  CHA</a:t>
            </a:r>
            <a:r>
              <a:rPr baseline="-25000">
                <a:latin typeface="Times New Roman"/>
                <a:ea typeface="Times New Roman"/>
                <a:cs typeface="Times New Roman"/>
                <a:sym typeface="Times New Roman"/>
              </a:rPr>
              <a:t>2</a:t>
            </a:r>
            <a:r>
              <a:rPr>
                <a:latin typeface="Times New Roman"/>
                <a:ea typeface="Times New Roman"/>
                <a:cs typeface="Times New Roman"/>
                <a:sym typeface="Times New Roman"/>
              </a:rPr>
              <a:t>DS</a:t>
            </a:r>
            <a:r>
              <a:rPr baseline="-25000">
                <a:latin typeface="Times New Roman"/>
                <a:ea typeface="Times New Roman"/>
                <a:cs typeface="Times New Roman"/>
                <a:sym typeface="Times New Roman"/>
              </a:rPr>
              <a:t>2</a:t>
            </a:r>
            <a:r>
              <a:rPr>
                <a:latin typeface="Times New Roman"/>
                <a:ea typeface="Times New Roman"/>
                <a:cs typeface="Times New Roman"/>
                <a:sym typeface="Times New Roman"/>
              </a:rPr>
              <a:t>-VASc i HATCH. Wykazano, że niektóre z tych skal  są w stanie przewidzieć obecność zwłóknienia i jego nasilenia przed zabiegiem ablacji. </a:t>
            </a:r>
            <a:endParaRPr>
              <a:latin typeface="Times New Roman"/>
              <a:ea typeface="Times New Roman"/>
              <a:cs typeface="Times New Roman"/>
              <a:sym typeface="Times New Roman"/>
            </a:endParaRPr>
          </a:p>
          <a:p>
            <a:pPr lvl="0"/>
            <a:r>
              <a:rPr>
                <a:latin typeface="Times New Roman"/>
                <a:ea typeface="Times New Roman"/>
                <a:cs typeface="Times New Roman"/>
                <a:sym typeface="Times New Roman"/>
              </a:rPr>
              <a:t>Wśród tych skal ATLAS, DR-FLASH i CHA</a:t>
            </a:r>
            <a:r>
              <a:rPr baseline="-25000">
                <a:latin typeface="Times New Roman"/>
                <a:ea typeface="Times New Roman"/>
                <a:cs typeface="Times New Roman"/>
                <a:sym typeface="Times New Roman"/>
              </a:rPr>
              <a:t>2</a:t>
            </a:r>
            <a:r>
              <a:rPr>
                <a:latin typeface="Times New Roman"/>
                <a:ea typeface="Times New Roman"/>
                <a:cs typeface="Times New Roman"/>
                <a:sym typeface="Times New Roman"/>
              </a:rPr>
              <a:t>DS</a:t>
            </a:r>
            <a:r>
              <a:rPr baseline="-25000">
                <a:latin typeface="Times New Roman"/>
                <a:ea typeface="Times New Roman"/>
                <a:cs typeface="Times New Roman"/>
                <a:sym typeface="Times New Roman"/>
              </a:rPr>
              <a:t>2</a:t>
            </a:r>
            <a:r>
              <a:rPr>
                <a:latin typeface="Times New Roman"/>
                <a:ea typeface="Times New Roman"/>
                <a:cs typeface="Times New Roman"/>
                <a:sym typeface="Times New Roman"/>
              </a:rPr>
              <a:t>-VASc były najlepszym predykatorem odpowiednio braku obecności jakiekolwiek stopnia włóknienia, ciężkiego stopnia zwłóknienia i rozsianego typu zwłóknienia</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9" name="Shape 99"/>
          <p:cNvSpPr/>
          <p:nvPr/>
        </p:nvSpPr>
        <p:spPr>
          <a:xfrm>
            <a:off x="1043608" y="6149499"/>
            <a:ext cx="7704857" cy="5486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100">
                <a:solidFill>
                  <a:srgbClr val="898989"/>
                </a:solidFill>
              </a:defRPr>
            </a:lvl1pPr>
          </a:lstStyle>
          <a:p>
            <a:pPr lvl="0">
              <a:defRPr sz="1800">
                <a:solidFill>
                  <a:srgbClr val="000000"/>
                </a:solidFill>
              </a:defRPr>
            </a:pPr>
            <a:r>
              <a:rPr sz="1100">
                <a:solidFill>
                  <a:srgbClr val="898989"/>
                </a:solidFill>
              </a:rPr>
              <a:t>          Zadanie badawcze realizowane  w ramach programu Ministra Nauki i Szkolnictwa Wyższego pod nazwą                        „Regionalna Inicjatywa Doskonałości” w latach 2019-2022 nr projektu 002/RID/2018/19 kwota finansowania 12 000 000 zł</a:t>
            </a:r>
          </a:p>
        </p:txBody>
      </p:sp>
      <p:sp>
        <p:nvSpPr>
          <p:cNvPr id="100" name="Shape 100"/>
          <p:cNvSpPr/>
          <p:nvPr>
            <p:ph type="body" idx="1"/>
          </p:nvPr>
        </p:nvSpPr>
        <p:spPr>
          <a:xfrm>
            <a:off x="1116012" y="1700808"/>
            <a:ext cx="7570787" cy="4425356"/>
          </a:xfrm>
          <a:prstGeom prst="rect">
            <a:avLst/>
          </a:prstGeom>
        </p:spPr>
        <p:txBody>
          <a:bodyPr lIns="0" tIns="0" rIns="0" bIns="0">
            <a:normAutofit fontScale="100000" lnSpcReduction="0"/>
          </a:bodyPr>
          <a:lstStyle/>
          <a:p>
            <a:pPr lvl="0">
              <a:buSzTx/>
              <a:buNone/>
              <a:defRPr sz="1800"/>
            </a:pPr>
            <a:r>
              <a:rPr i="1" sz="3200"/>
              <a:t>	</a:t>
            </a:r>
            <a:r>
              <a:rPr i="1" sz="1600"/>
              <a:t>                 </a:t>
            </a:r>
            <a:endParaRPr i="1" sz="1600"/>
          </a:p>
          <a:p>
            <a:pPr lvl="0">
              <a:buSzTx/>
              <a:buNone/>
              <a:defRPr sz="1800"/>
            </a:pPr>
            <a:endParaRPr b="1" sz="2000"/>
          </a:p>
          <a:p>
            <a:pPr lvl="0" algn="ctr">
              <a:spcBef>
                <a:spcPts val="400"/>
              </a:spcBef>
              <a:buSzTx/>
              <a:buNone/>
              <a:defRPr sz="1800"/>
            </a:pPr>
            <a:r>
              <a:rPr sz="2000"/>
              <a:t>	</a:t>
            </a:r>
          </a:p>
        </p:txBody>
      </p:sp>
      <p:grpSp>
        <p:nvGrpSpPr>
          <p:cNvPr id="103" name="Group 103" descr="LOGO_MNiSW_-_PL"/>
          <p:cNvGrpSpPr/>
          <p:nvPr/>
        </p:nvGrpSpPr>
        <p:grpSpPr>
          <a:xfrm>
            <a:off x="6343649" y="764704"/>
            <a:ext cx="2800352" cy="504826"/>
            <a:chOff x="0" y="0"/>
            <a:chExt cx="2800350" cy="504825"/>
          </a:xfrm>
        </p:grpSpPr>
        <p:sp>
          <p:nvSpPr>
            <p:cNvPr id="101" name="Shape 101"/>
            <p:cNvSpPr/>
            <p:nvPr/>
          </p:nvSpPr>
          <p:spPr>
            <a:xfrm>
              <a:off x="0" y="0"/>
              <a:ext cx="2800350" cy="504825"/>
            </a:xfrm>
            <a:prstGeom prst="rect">
              <a:avLst/>
            </a:prstGeom>
            <a:solidFill>
              <a:srgbClr val="D9D9D9"/>
            </a:solidFill>
            <a:ln w="12700" cap="flat">
              <a:noFill/>
              <a:miter lim="400000"/>
            </a:ln>
            <a:effectLst/>
          </p:spPr>
          <p:txBody>
            <a:bodyPr wrap="square" lIns="0" tIns="0" rIns="0" bIns="0" numCol="1" anchor="t">
              <a:noAutofit/>
            </a:bodyPr>
            <a:lstStyle/>
            <a:p>
              <a:pPr lvl="0"/>
            </a:p>
          </p:txBody>
        </p:sp>
        <p:pic>
          <p:nvPicPr>
            <p:cNvPr id="102" name="image2.jpg"/>
            <p:cNvPicPr/>
            <p:nvPr/>
          </p:nvPicPr>
          <p:blipFill>
            <a:blip r:embed="rId3">
              <a:extLst/>
            </a:blip>
            <a:srcRect l="21947" t="32832" r="26018" b="53885"/>
            <a:stretch>
              <a:fillRect/>
            </a:stretch>
          </p:blipFill>
          <p:spPr>
            <a:xfrm>
              <a:off x="-1" y="0"/>
              <a:ext cx="2800352" cy="504825"/>
            </a:xfrm>
            <a:prstGeom prst="rect">
              <a:avLst/>
            </a:prstGeom>
            <a:ln w="12700" cap="flat">
              <a:noFill/>
              <a:miter lim="400000"/>
            </a:ln>
            <a:effectLst/>
          </p:spPr>
        </p:pic>
      </p:grpSp>
      <p:pic>
        <p:nvPicPr>
          <p:cNvPr id="104" name="image9.jpeg" descr="D:\Aconcagua 2013\109_FUJI\DSCF3086.JPG"/>
          <p:cNvPicPr/>
          <p:nvPr/>
        </p:nvPicPr>
        <p:blipFill>
          <a:blip r:embed="rId4">
            <a:extLst/>
          </a:blip>
          <a:stretch>
            <a:fillRect/>
          </a:stretch>
        </p:blipFill>
        <p:spPr>
          <a:xfrm>
            <a:off x="1907806" y="1386222"/>
            <a:ext cx="6195445" cy="4646584"/>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6" name="Shape 106"/>
          <p:cNvSpPr/>
          <p:nvPr/>
        </p:nvSpPr>
        <p:spPr>
          <a:xfrm>
            <a:off x="1043608" y="6149499"/>
            <a:ext cx="7704857" cy="5486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100">
                <a:solidFill>
                  <a:srgbClr val="898989"/>
                </a:solidFill>
              </a:defRPr>
            </a:lvl1pPr>
          </a:lstStyle>
          <a:p>
            <a:pPr lvl="0">
              <a:defRPr sz="1800">
                <a:solidFill>
                  <a:srgbClr val="000000"/>
                </a:solidFill>
              </a:defRPr>
            </a:pPr>
            <a:r>
              <a:rPr sz="1100">
                <a:solidFill>
                  <a:srgbClr val="898989"/>
                </a:solidFill>
              </a:rPr>
              <a:t>          Zadanie badawcze realizowane  w ramach programu Ministra Nauki i Szkolnictwa Wyższego pod nazwą                        „Regionalna Inicjatywa Doskonałości” w latach 2019-2022 nr projektu 002/RID/2018/19 kwota finansowania 12 000 000 zł</a:t>
            </a:r>
          </a:p>
        </p:txBody>
      </p:sp>
      <p:sp>
        <p:nvSpPr>
          <p:cNvPr id="107" name="Shape 107"/>
          <p:cNvSpPr/>
          <p:nvPr>
            <p:ph type="body" idx="1"/>
          </p:nvPr>
        </p:nvSpPr>
        <p:spPr>
          <a:xfrm>
            <a:off x="1116012" y="1700808"/>
            <a:ext cx="7570787" cy="4425356"/>
          </a:xfrm>
          <a:prstGeom prst="rect">
            <a:avLst/>
          </a:prstGeom>
        </p:spPr>
        <p:txBody>
          <a:bodyPr lIns="0" tIns="0" rIns="0" bIns="0">
            <a:normAutofit fontScale="100000" lnSpcReduction="0"/>
          </a:bodyPr>
          <a:lstStyle/>
          <a:p>
            <a:pPr lvl="0">
              <a:buSzTx/>
              <a:buNone/>
              <a:defRPr sz="1800"/>
            </a:pPr>
            <a:r>
              <a:rPr i="1" sz="3200"/>
              <a:t>	</a:t>
            </a:r>
            <a:r>
              <a:rPr i="1" sz="1600"/>
              <a:t>                 </a:t>
            </a:r>
            <a:endParaRPr i="1" sz="1600"/>
          </a:p>
          <a:p>
            <a:pPr lvl="0">
              <a:buSzTx/>
              <a:buNone/>
              <a:defRPr sz="1800"/>
            </a:pPr>
            <a:endParaRPr b="1" sz="2000"/>
          </a:p>
          <a:p>
            <a:pPr lvl="0" algn="ctr">
              <a:spcBef>
                <a:spcPts val="400"/>
              </a:spcBef>
              <a:buSzTx/>
              <a:buNone/>
              <a:defRPr sz="1800"/>
            </a:pPr>
            <a:r>
              <a:rPr sz="2000"/>
              <a:t>	</a:t>
            </a:r>
          </a:p>
        </p:txBody>
      </p:sp>
      <p:grpSp>
        <p:nvGrpSpPr>
          <p:cNvPr id="110" name="Group 110" descr="LOGO_MNiSW_-_PL"/>
          <p:cNvGrpSpPr/>
          <p:nvPr/>
        </p:nvGrpSpPr>
        <p:grpSpPr>
          <a:xfrm>
            <a:off x="6343649" y="764704"/>
            <a:ext cx="2800352" cy="504826"/>
            <a:chOff x="0" y="0"/>
            <a:chExt cx="2800350" cy="504825"/>
          </a:xfrm>
        </p:grpSpPr>
        <p:sp>
          <p:nvSpPr>
            <p:cNvPr id="108" name="Shape 108"/>
            <p:cNvSpPr/>
            <p:nvPr/>
          </p:nvSpPr>
          <p:spPr>
            <a:xfrm>
              <a:off x="0" y="0"/>
              <a:ext cx="2800350" cy="504825"/>
            </a:xfrm>
            <a:prstGeom prst="rect">
              <a:avLst/>
            </a:prstGeom>
            <a:solidFill>
              <a:srgbClr val="D9D9D9"/>
            </a:solidFill>
            <a:ln w="12700" cap="flat">
              <a:noFill/>
              <a:miter lim="400000"/>
            </a:ln>
            <a:effectLst/>
          </p:spPr>
          <p:txBody>
            <a:bodyPr wrap="square" lIns="0" tIns="0" rIns="0" bIns="0" numCol="1" anchor="t">
              <a:noAutofit/>
            </a:bodyPr>
            <a:lstStyle/>
            <a:p>
              <a:pPr lvl="0"/>
            </a:p>
          </p:txBody>
        </p:sp>
        <p:pic>
          <p:nvPicPr>
            <p:cNvPr id="109" name="image2.jpg"/>
            <p:cNvPicPr/>
            <p:nvPr/>
          </p:nvPicPr>
          <p:blipFill>
            <a:blip r:embed="rId3">
              <a:extLst/>
            </a:blip>
            <a:srcRect l="21947" t="32832" r="26018" b="53885"/>
            <a:stretch>
              <a:fillRect/>
            </a:stretch>
          </p:blipFill>
          <p:spPr>
            <a:xfrm>
              <a:off x="-1" y="0"/>
              <a:ext cx="2800352" cy="504825"/>
            </a:xfrm>
            <a:prstGeom prst="rect">
              <a:avLst/>
            </a:prstGeom>
            <a:ln w="12700" cap="flat">
              <a:noFill/>
              <a:miter lim="400000"/>
            </a:ln>
            <a:effectLst/>
          </p:spPr>
        </p:pic>
      </p:gr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1DB"/>
      </a:accent5>
      <a:accent6>
        <a:srgbClr val="AE4845"/>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4F81BD"/>
          </a:solidFill>
          <a:prstDash val="solid"/>
          <a:miter lim="8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4F81BD"/>
          </a:solidFill>
          <a:prstDash val="solid"/>
          <a:miter lim="8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1DB"/>
      </a:accent5>
      <a:accent6>
        <a:srgbClr val="AE4845"/>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4F81BD"/>
          </a:solidFill>
          <a:prstDash val="solid"/>
          <a:miter lim="8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4F81BD"/>
          </a:solidFill>
          <a:prstDash val="solid"/>
          <a:miter lim="8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