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4"/>
  </p:notesMasterIdLst>
  <p:handoutMasterIdLst>
    <p:handoutMasterId r:id="rId25"/>
  </p:handoutMasterIdLst>
  <p:sldIdLst>
    <p:sldId id="265" r:id="rId2"/>
    <p:sldId id="267" r:id="rId3"/>
    <p:sldId id="279" r:id="rId4"/>
    <p:sldId id="268" r:id="rId5"/>
    <p:sldId id="269" r:id="rId6"/>
    <p:sldId id="270" r:id="rId7"/>
    <p:sldId id="272" r:id="rId8"/>
    <p:sldId id="273" r:id="rId9"/>
    <p:sldId id="274" r:id="rId10"/>
    <p:sldId id="275" r:id="rId11"/>
    <p:sldId id="280" r:id="rId12"/>
    <p:sldId id="276" r:id="rId13"/>
    <p:sldId id="277" r:id="rId14"/>
    <p:sldId id="281" r:id="rId15"/>
    <p:sldId id="282" r:id="rId16"/>
    <p:sldId id="271" r:id="rId17"/>
    <p:sldId id="283" r:id="rId18"/>
    <p:sldId id="284" r:id="rId19"/>
    <p:sldId id="285" r:id="rId20"/>
    <p:sldId id="286" r:id="rId21"/>
    <p:sldId id="297" r:id="rId22"/>
    <p:sldId id="298" r:id="rId23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 jasny 3 — Ak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7" autoAdjust="0"/>
    <p:restoredTop sz="96395" autoAdjust="0"/>
  </p:normalViewPr>
  <p:slideViewPr>
    <p:cSldViewPr>
      <p:cViewPr varScale="1">
        <p:scale>
          <a:sx n="86" d="100"/>
          <a:sy n="86" d="100"/>
        </p:scale>
        <p:origin x="181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Porównanie </a:t>
            </a:r>
            <a:r>
              <a:rPr lang="pl-PL" dirty="0" err="1"/>
              <a:t>stężęnia</a:t>
            </a:r>
            <a:r>
              <a:rPr lang="pl-PL" baseline="0" dirty="0"/>
              <a:t> alkoholu</a:t>
            </a:r>
            <a:br>
              <a:rPr lang="pl-PL" baseline="0" dirty="0"/>
            </a:br>
            <a:r>
              <a:rPr lang="pl-PL" dirty="0"/>
              <a:t>(</a:t>
            </a:r>
            <a:r>
              <a:rPr lang="pl-PL" sz="1600" b="1" i="0" u="none" strike="noStrike" cap="all" normalizeH="0" baseline="0" dirty="0" err="1">
                <a:effectLst/>
              </a:rPr>
              <a:t>blood</a:t>
            </a:r>
            <a:r>
              <a:rPr lang="pl-PL" sz="1600" b="1" i="0" u="none" strike="noStrike" cap="all" normalizeH="0" baseline="0" dirty="0">
                <a:effectLst/>
              </a:rPr>
              <a:t> </a:t>
            </a:r>
            <a:r>
              <a:rPr lang="pl-PL" sz="1600" b="1" i="0" u="none" strike="noStrike" cap="all" normalizeH="0" baseline="0" dirty="0" err="1">
                <a:effectLst/>
              </a:rPr>
              <a:t>alcohol</a:t>
            </a:r>
            <a:r>
              <a:rPr lang="pl-PL" sz="1600" b="1" i="0" u="none" strike="noStrike" cap="all" normalizeH="0" baseline="0" dirty="0">
                <a:effectLst/>
              </a:rPr>
              <a:t> </a:t>
            </a:r>
            <a:r>
              <a:rPr lang="pl-PL" sz="1600" b="1" i="0" u="none" strike="noStrike" cap="all" normalizeH="0" baseline="0" dirty="0" err="1">
                <a:effectLst/>
              </a:rPr>
              <a:t>content</a:t>
            </a:r>
            <a:r>
              <a:rPr lang="pl-PL" sz="1600" b="1" i="0" u="none" strike="noStrike" cap="all" normalizeH="0" baseline="0" dirty="0">
                <a:effectLst/>
              </a:rPr>
              <a:t> – </a:t>
            </a:r>
            <a:r>
              <a:rPr lang="pl-PL" dirty="0"/>
              <a:t>BAC)</a:t>
            </a:r>
          </a:p>
          <a:p>
            <a:pPr>
              <a:defRPr/>
            </a:pPr>
            <a:r>
              <a:rPr lang="pl-PL" dirty="0"/>
              <a:t>u matki i dziecka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MotherBAC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strRef>
              <c:f>Arkusz1!$A$2:$A$5</c:f>
              <c:strCache>
                <c:ptCount val="4"/>
                <c:pt idx="0">
                  <c:v>30 min.</c:v>
                </c:pt>
                <c:pt idx="1">
                  <c:v>60 min.</c:v>
                </c:pt>
                <c:pt idx="2">
                  <c:v>90 min.</c:v>
                </c:pt>
                <c:pt idx="3">
                  <c:v>120 min.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25</c:v>
                </c:pt>
                <c:pt idx="1">
                  <c:v>68</c:v>
                </c:pt>
                <c:pt idx="2">
                  <c:v>100</c:v>
                </c:pt>
                <c:pt idx="3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C0-4126-A6CE-9AEFB686CE9E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ChildBAC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Arkusz1!$A$2:$A$5</c:f>
              <c:strCache>
                <c:ptCount val="4"/>
                <c:pt idx="0">
                  <c:v>30 min.</c:v>
                </c:pt>
                <c:pt idx="1">
                  <c:v>60 min.</c:v>
                </c:pt>
                <c:pt idx="2">
                  <c:v>90 min.</c:v>
                </c:pt>
                <c:pt idx="3">
                  <c:v>120 min.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17</c:v>
                </c:pt>
                <c:pt idx="1">
                  <c:v>65</c:v>
                </c:pt>
                <c:pt idx="2">
                  <c:v>97</c:v>
                </c:pt>
                <c:pt idx="3">
                  <c:v>110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C0-4126-A6CE-9AEFB686CE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7277391"/>
        <c:axId val="1531975615"/>
      </c:lineChart>
      <c:catAx>
        <c:axId val="15272773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31975615"/>
        <c:crosses val="autoZero"/>
        <c:auto val="1"/>
        <c:lblAlgn val="ctr"/>
        <c:lblOffset val="100"/>
        <c:noMultiLvlLbl val="0"/>
      </c:catAx>
      <c:valAx>
        <c:axId val="15319756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5272773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485318043478803"/>
          <c:y val="6.6898697079634833E-2"/>
          <c:w val="0.74752760645099492"/>
          <c:h val="0.59756961870137038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FASD-dys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Arkusz1!$A$2:$A$6</c:f>
              <c:strCache>
                <c:ptCount val="5"/>
                <c:pt idx="0">
                  <c:v>CC</c:v>
                </c:pt>
                <c:pt idx="1">
                  <c:v>CA</c:v>
                </c:pt>
                <c:pt idx="2">
                  <c:v>AA</c:v>
                </c:pt>
                <c:pt idx="3">
                  <c:v>C</c:v>
                </c:pt>
                <c:pt idx="4">
                  <c:v>A 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0.69</c:v>
                </c:pt>
                <c:pt idx="1">
                  <c:v>0.28000000000000003</c:v>
                </c:pt>
                <c:pt idx="2">
                  <c:v>0.04</c:v>
                </c:pt>
                <c:pt idx="3" formatCode="0.00%">
                  <c:v>0.82499999999999996</c:v>
                </c:pt>
                <c:pt idx="4" formatCode="0.00%">
                  <c:v>0.17499999999999999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6D-46BE-82E9-C329D398C513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FASD-NORM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f>Arkusz1!$A$2:$A$6</c:f>
              <c:strCache>
                <c:ptCount val="5"/>
                <c:pt idx="0">
                  <c:v>CC</c:v>
                </c:pt>
                <c:pt idx="1">
                  <c:v>CA</c:v>
                </c:pt>
                <c:pt idx="2">
                  <c:v>AA</c:v>
                </c:pt>
                <c:pt idx="3">
                  <c:v>C</c:v>
                </c:pt>
                <c:pt idx="4">
                  <c:v>A </c:v>
                </c:pt>
              </c:strCache>
            </c:strRef>
          </c:cat>
          <c:val>
            <c:numRef>
              <c:f>Arkusz1!$C$2:$C$6</c:f>
              <c:numCache>
                <c:formatCode>0%</c:formatCode>
                <c:ptCount val="5"/>
                <c:pt idx="0">
                  <c:v>0.65</c:v>
                </c:pt>
                <c:pt idx="1">
                  <c:v>0.31</c:v>
                </c:pt>
                <c:pt idx="2">
                  <c:v>0.04</c:v>
                </c:pt>
                <c:pt idx="3">
                  <c:v>0.8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6D-46BE-82E9-C329D398C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9662111"/>
        <c:axId val="975690911"/>
        <c:axId val="0"/>
      </c:bar3DChart>
      <c:catAx>
        <c:axId val="949662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75690911"/>
        <c:crosses val="autoZero"/>
        <c:auto val="1"/>
        <c:lblAlgn val="ctr"/>
        <c:lblOffset val="100"/>
        <c:noMultiLvlLbl val="0"/>
      </c:catAx>
      <c:valAx>
        <c:axId val="9756909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49662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7511996874899203"/>
          <c:y val="6.2582652106755163E-2"/>
          <c:w val="0.66976473940171521"/>
          <c:h val="0.41805659586210853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m-FASD-DYS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Arkusz1!$A$2:$A$6</c:f>
              <c:strCache>
                <c:ptCount val="5"/>
                <c:pt idx="0">
                  <c:v>CC</c:v>
                </c:pt>
                <c:pt idx="1">
                  <c:v>CA</c:v>
                </c:pt>
                <c:pt idx="2">
                  <c:v>AA</c:v>
                </c:pt>
                <c:pt idx="3">
                  <c:v>C</c:v>
                </c:pt>
                <c:pt idx="4">
                  <c:v>A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0.61</c:v>
                </c:pt>
                <c:pt idx="1">
                  <c:v>0.35</c:v>
                </c:pt>
                <c:pt idx="2">
                  <c:v>0.04</c:v>
                </c:pt>
                <c:pt idx="3">
                  <c:v>0.77</c:v>
                </c:pt>
                <c:pt idx="4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F0-4C9E-B00A-821FB333FE2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m-FASD-NORM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Arkusz1!$A$2:$A$6</c:f>
              <c:strCache>
                <c:ptCount val="5"/>
                <c:pt idx="0">
                  <c:v>CC</c:v>
                </c:pt>
                <c:pt idx="1">
                  <c:v>CA</c:v>
                </c:pt>
                <c:pt idx="2">
                  <c:v>AA</c:v>
                </c:pt>
                <c:pt idx="3">
                  <c:v>C</c:v>
                </c:pt>
                <c:pt idx="4">
                  <c:v>A</c:v>
                </c:pt>
              </c:strCache>
            </c:strRef>
          </c:cat>
          <c:val>
            <c:numRef>
              <c:f>Arkusz1!$C$2:$C$6</c:f>
              <c:numCache>
                <c:formatCode>0%</c:formatCode>
                <c:ptCount val="5"/>
                <c:pt idx="0">
                  <c:v>0.68</c:v>
                </c:pt>
                <c:pt idx="1">
                  <c:v>0.28999999999999998</c:v>
                </c:pt>
                <c:pt idx="2">
                  <c:v>0.03</c:v>
                </c:pt>
                <c:pt idx="3">
                  <c:v>0.83</c:v>
                </c:pt>
                <c:pt idx="4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F0-4C9E-B00A-821FB333F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27113775"/>
        <c:axId val="951714335"/>
        <c:axId val="0"/>
      </c:bar3DChart>
      <c:catAx>
        <c:axId val="10271137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51714335"/>
        <c:crosses val="autoZero"/>
        <c:auto val="1"/>
        <c:lblAlgn val="ctr"/>
        <c:lblOffset val="100"/>
        <c:noMultiLvlLbl val="0"/>
      </c:catAx>
      <c:valAx>
        <c:axId val="951714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271137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2D0D1A-DC8C-46FA-B0BD-EB257D569C73}" type="doc">
      <dgm:prSet loTypeId="urn:microsoft.com/office/officeart/2005/8/layout/vList2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pl-PL"/>
        </a:p>
      </dgm:t>
    </dgm:pt>
    <dgm:pt modelId="{A2BA502A-B83E-42CE-B1B0-17C0CA70041C}">
      <dgm:prSet custT="1"/>
      <dgm:spPr/>
      <dgm:t>
        <a:bodyPr/>
        <a:lstStyle/>
        <a:p>
          <a:r>
            <a:rPr lang="pl-PL" sz="1000" b="1" dirty="0"/>
            <a:t>		p</a:t>
          </a:r>
          <a:r>
            <a:rPr lang="pl-PL" sz="1000" b="1" baseline="30000" dirty="0"/>
            <a:t>b</a:t>
          </a:r>
        </a:p>
      </dgm:t>
    </dgm:pt>
    <dgm:pt modelId="{78104F03-923D-4071-8001-F2FF67221F2C}" type="parTrans" cxnId="{C013AC5A-E90A-4905-B34B-1958306D98C1}">
      <dgm:prSet/>
      <dgm:spPr/>
      <dgm:t>
        <a:bodyPr/>
        <a:lstStyle/>
        <a:p>
          <a:endParaRPr lang="pl-PL"/>
        </a:p>
      </dgm:t>
    </dgm:pt>
    <dgm:pt modelId="{49913699-14EB-48A3-AD51-A40CFFC15377}" type="sibTrans" cxnId="{C013AC5A-E90A-4905-B34B-1958306D98C1}">
      <dgm:prSet/>
      <dgm:spPr/>
      <dgm:t>
        <a:bodyPr/>
        <a:lstStyle/>
        <a:p>
          <a:endParaRPr lang="pl-PL"/>
        </a:p>
      </dgm:t>
    </dgm:pt>
    <dgm:pt modelId="{B45F9301-849A-464E-A03C-70CE68E337B0}">
      <dgm:prSet custT="1"/>
      <dgm:spPr/>
      <dgm:t>
        <a:bodyPr/>
        <a:lstStyle/>
        <a:p>
          <a:r>
            <a:rPr lang="pl-PL" sz="1000" b="1" dirty="0"/>
            <a:t>AA+CA vs CC       1,0 </a:t>
          </a:r>
        </a:p>
      </dgm:t>
    </dgm:pt>
    <dgm:pt modelId="{2FFCDD79-20D2-4042-8CA7-F48C965CD9C0}" type="parTrans" cxnId="{9CE18B34-C56A-4E56-B473-113730B52612}">
      <dgm:prSet/>
      <dgm:spPr/>
      <dgm:t>
        <a:bodyPr/>
        <a:lstStyle/>
        <a:p>
          <a:endParaRPr lang="pl-PL"/>
        </a:p>
      </dgm:t>
    </dgm:pt>
    <dgm:pt modelId="{845B624E-A09D-4309-8431-09E15CCAC345}" type="sibTrans" cxnId="{9CE18B34-C56A-4E56-B473-113730B52612}">
      <dgm:prSet/>
      <dgm:spPr/>
      <dgm:t>
        <a:bodyPr/>
        <a:lstStyle/>
        <a:p>
          <a:endParaRPr lang="pl-PL"/>
        </a:p>
      </dgm:t>
    </dgm:pt>
    <dgm:pt modelId="{A40FE0D4-9940-4F86-8F1D-0FA4748E8E52}">
      <dgm:prSet custT="1"/>
      <dgm:spPr/>
      <dgm:t>
        <a:bodyPr/>
        <a:lstStyle/>
        <a:p>
          <a:r>
            <a:rPr lang="pl-PL" sz="1000" b="1" dirty="0"/>
            <a:t>AA vs CA+CC       1,0</a:t>
          </a:r>
        </a:p>
      </dgm:t>
    </dgm:pt>
    <dgm:pt modelId="{827BE104-D9CF-4FA7-AE4F-B09E87642E16}" type="parTrans" cxnId="{45C5E46D-A720-463D-932B-16EB83DFBF93}">
      <dgm:prSet/>
      <dgm:spPr/>
      <dgm:t>
        <a:bodyPr/>
        <a:lstStyle/>
        <a:p>
          <a:endParaRPr lang="pl-PL"/>
        </a:p>
      </dgm:t>
    </dgm:pt>
    <dgm:pt modelId="{4AF4C0CE-01C2-4573-9183-3032AF4F4BB6}" type="sibTrans" cxnId="{45C5E46D-A720-463D-932B-16EB83DFBF93}">
      <dgm:prSet/>
      <dgm:spPr/>
      <dgm:t>
        <a:bodyPr/>
        <a:lstStyle/>
        <a:p>
          <a:endParaRPr lang="pl-PL"/>
        </a:p>
      </dgm:t>
    </dgm:pt>
    <dgm:pt modelId="{F896FC7F-5420-4F6E-9659-5D65A06E8369}">
      <dgm:prSet custT="1"/>
      <dgm:spPr/>
      <dgm:t>
        <a:bodyPr/>
        <a:lstStyle/>
        <a:p>
          <a:r>
            <a:rPr lang="pl-PL" sz="1000" b="1" dirty="0"/>
            <a:t>AA vs CC              1,0</a:t>
          </a:r>
        </a:p>
      </dgm:t>
    </dgm:pt>
    <dgm:pt modelId="{EAEAB77D-8DF4-4B71-9A91-4BD9EB1D4AEA}" type="parTrans" cxnId="{D4AF1936-7639-468D-B096-6E1BD4C05F6E}">
      <dgm:prSet/>
      <dgm:spPr/>
      <dgm:t>
        <a:bodyPr/>
        <a:lstStyle/>
        <a:p>
          <a:endParaRPr lang="pl-PL"/>
        </a:p>
      </dgm:t>
    </dgm:pt>
    <dgm:pt modelId="{102A59B4-729B-44C4-8A93-BEA1F91C2F17}" type="sibTrans" cxnId="{D4AF1936-7639-468D-B096-6E1BD4C05F6E}">
      <dgm:prSet/>
      <dgm:spPr/>
      <dgm:t>
        <a:bodyPr/>
        <a:lstStyle/>
        <a:p>
          <a:endParaRPr lang="pl-PL"/>
        </a:p>
      </dgm:t>
    </dgm:pt>
    <dgm:pt modelId="{D4D7A701-91E1-4E83-995B-470868354BFC}">
      <dgm:prSet custT="1"/>
      <dgm:spPr/>
      <dgm:t>
        <a:bodyPr/>
        <a:lstStyle/>
        <a:p>
          <a:r>
            <a:rPr lang="pl-PL" sz="1000" b="1" dirty="0"/>
            <a:t>CA vs CC              1,0</a:t>
          </a:r>
        </a:p>
      </dgm:t>
    </dgm:pt>
    <dgm:pt modelId="{CB0EF8F8-88AF-4A60-8303-807FB95BD93B}" type="parTrans" cxnId="{76E5F6DE-3B95-45EE-8488-821E47FD697E}">
      <dgm:prSet/>
      <dgm:spPr/>
      <dgm:t>
        <a:bodyPr/>
        <a:lstStyle/>
        <a:p>
          <a:endParaRPr lang="pl-PL"/>
        </a:p>
      </dgm:t>
    </dgm:pt>
    <dgm:pt modelId="{6FA9BFE6-8C40-4854-83DA-F825D76B1F57}" type="sibTrans" cxnId="{76E5F6DE-3B95-45EE-8488-821E47FD697E}">
      <dgm:prSet/>
      <dgm:spPr/>
      <dgm:t>
        <a:bodyPr/>
        <a:lstStyle/>
        <a:p>
          <a:endParaRPr lang="pl-PL"/>
        </a:p>
      </dgm:t>
    </dgm:pt>
    <dgm:pt modelId="{F05AEAFC-76AC-402B-AD2F-BB6C02F86186}">
      <dgm:prSet custT="1"/>
      <dgm:spPr/>
      <dgm:t>
        <a:bodyPr/>
        <a:lstStyle/>
        <a:p>
          <a:r>
            <a:rPr lang="pl-PL" sz="1000" b="1" dirty="0"/>
            <a:t>AA vs CA              1,0</a:t>
          </a:r>
        </a:p>
      </dgm:t>
    </dgm:pt>
    <dgm:pt modelId="{5F58183A-111B-4B95-97EE-C871449151EB}" type="parTrans" cxnId="{CE9971F1-8410-4AEC-BBE1-3C5A22245AE6}">
      <dgm:prSet/>
      <dgm:spPr/>
      <dgm:t>
        <a:bodyPr/>
        <a:lstStyle/>
        <a:p>
          <a:endParaRPr lang="pl-PL"/>
        </a:p>
      </dgm:t>
    </dgm:pt>
    <dgm:pt modelId="{9F3342F5-3603-40CE-BDAC-E4325F0F65AE}" type="sibTrans" cxnId="{CE9971F1-8410-4AEC-BBE1-3C5A22245AE6}">
      <dgm:prSet/>
      <dgm:spPr/>
      <dgm:t>
        <a:bodyPr/>
        <a:lstStyle/>
        <a:p>
          <a:endParaRPr lang="pl-PL"/>
        </a:p>
      </dgm:t>
    </dgm:pt>
    <dgm:pt modelId="{5CD25E48-5E37-4E1A-9A6D-A64567E46EFC}" type="pres">
      <dgm:prSet presAssocID="{FD2D0D1A-DC8C-46FA-B0BD-EB257D569C73}" presName="linear" presStyleCnt="0">
        <dgm:presLayoutVars>
          <dgm:animLvl val="lvl"/>
          <dgm:resizeHandles val="exact"/>
        </dgm:presLayoutVars>
      </dgm:prSet>
      <dgm:spPr/>
    </dgm:pt>
    <dgm:pt modelId="{94710545-0673-4BD9-9A8D-85EA5997E4B8}" type="pres">
      <dgm:prSet presAssocID="{A2BA502A-B83E-42CE-B1B0-17C0CA70041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DC2D608-EB93-478F-9680-D7A067BF40F7}" type="pres">
      <dgm:prSet presAssocID="{49913699-14EB-48A3-AD51-A40CFFC15377}" presName="spacer" presStyleCnt="0"/>
      <dgm:spPr/>
    </dgm:pt>
    <dgm:pt modelId="{4EA523E5-AC00-4841-85C9-71EC52B8E50A}" type="pres">
      <dgm:prSet presAssocID="{B45F9301-849A-464E-A03C-70CE68E337B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42CF6F7-1A0A-4A53-A850-56A97E8E14A2}" type="pres">
      <dgm:prSet presAssocID="{845B624E-A09D-4309-8431-09E15CCAC345}" presName="spacer" presStyleCnt="0"/>
      <dgm:spPr/>
    </dgm:pt>
    <dgm:pt modelId="{DEC4EB25-B100-4CAA-B88F-4E61D69FDAC2}" type="pres">
      <dgm:prSet presAssocID="{A40FE0D4-9940-4F86-8F1D-0FA4748E8E5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0941791-4BB7-4C2F-AE13-5DA616486233}" type="pres">
      <dgm:prSet presAssocID="{4AF4C0CE-01C2-4573-9183-3032AF4F4BB6}" presName="spacer" presStyleCnt="0"/>
      <dgm:spPr/>
    </dgm:pt>
    <dgm:pt modelId="{0E5BCD68-C534-47D0-A647-51392CBA7628}" type="pres">
      <dgm:prSet presAssocID="{F896FC7F-5420-4F6E-9659-5D65A06E836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C652AD0-C05D-431F-B0EB-14117429EA5F}" type="pres">
      <dgm:prSet presAssocID="{102A59B4-729B-44C4-8A93-BEA1F91C2F17}" presName="spacer" presStyleCnt="0"/>
      <dgm:spPr/>
    </dgm:pt>
    <dgm:pt modelId="{6AED68D9-44DB-4DB9-9BC6-76117A9CB907}" type="pres">
      <dgm:prSet presAssocID="{D4D7A701-91E1-4E83-995B-470868354BF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542D929-7F34-4972-905F-A37F5BCEA00E}" type="pres">
      <dgm:prSet presAssocID="{6FA9BFE6-8C40-4854-83DA-F825D76B1F57}" presName="spacer" presStyleCnt="0"/>
      <dgm:spPr/>
    </dgm:pt>
    <dgm:pt modelId="{E771D4BE-D2E5-4C6E-9EC1-0085CA346646}" type="pres">
      <dgm:prSet presAssocID="{F05AEAFC-76AC-402B-AD2F-BB6C02F8618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1390204-44A2-497A-883D-381D6110052F}" type="presOf" srcId="{F05AEAFC-76AC-402B-AD2F-BB6C02F86186}" destId="{E771D4BE-D2E5-4C6E-9EC1-0085CA346646}" srcOrd="0" destOrd="0" presId="urn:microsoft.com/office/officeart/2005/8/layout/vList2"/>
    <dgm:cxn modelId="{C966FF1D-8080-4B7B-9D82-20412581118C}" type="presOf" srcId="{A2BA502A-B83E-42CE-B1B0-17C0CA70041C}" destId="{94710545-0673-4BD9-9A8D-85EA5997E4B8}" srcOrd="0" destOrd="0" presId="urn:microsoft.com/office/officeart/2005/8/layout/vList2"/>
    <dgm:cxn modelId="{9CE18B34-C56A-4E56-B473-113730B52612}" srcId="{FD2D0D1A-DC8C-46FA-B0BD-EB257D569C73}" destId="{B45F9301-849A-464E-A03C-70CE68E337B0}" srcOrd="1" destOrd="0" parTransId="{2FFCDD79-20D2-4042-8CA7-F48C965CD9C0}" sibTransId="{845B624E-A09D-4309-8431-09E15CCAC345}"/>
    <dgm:cxn modelId="{D4AF1936-7639-468D-B096-6E1BD4C05F6E}" srcId="{FD2D0D1A-DC8C-46FA-B0BD-EB257D569C73}" destId="{F896FC7F-5420-4F6E-9659-5D65A06E8369}" srcOrd="3" destOrd="0" parTransId="{EAEAB77D-8DF4-4B71-9A91-4BD9EB1D4AEA}" sibTransId="{102A59B4-729B-44C4-8A93-BEA1F91C2F17}"/>
    <dgm:cxn modelId="{45C5E46D-A720-463D-932B-16EB83DFBF93}" srcId="{FD2D0D1A-DC8C-46FA-B0BD-EB257D569C73}" destId="{A40FE0D4-9940-4F86-8F1D-0FA4748E8E52}" srcOrd="2" destOrd="0" parTransId="{827BE104-D9CF-4FA7-AE4F-B09E87642E16}" sibTransId="{4AF4C0CE-01C2-4573-9183-3032AF4F4BB6}"/>
    <dgm:cxn modelId="{02CBE74E-7378-41B3-886B-CB721B5AE252}" type="presOf" srcId="{F896FC7F-5420-4F6E-9659-5D65A06E8369}" destId="{0E5BCD68-C534-47D0-A647-51392CBA7628}" srcOrd="0" destOrd="0" presId="urn:microsoft.com/office/officeart/2005/8/layout/vList2"/>
    <dgm:cxn modelId="{3C145A73-EE9A-4D1A-BE1D-AB08BCBB431A}" type="presOf" srcId="{D4D7A701-91E1-4E83-995B-470868354BFC}" destId="{6AED68D9-44DB-4DB9-9BC6-76117A9CB907}" srcOrd="0" destOrd="0" presId="urn:microsoft.com/office/officeart/2005/8/layout/vList2"/>
    <dgm:cxn modelId="{C2F4CB73-593C-4FD4-A3BC-72EE0D71B04D}" type="presOf" srcId="{A40FE0D4-9940-4F86-8F1D-0FA4748E8E52}" destId="{DEC4EB25-B100-4CAA-B88F-4E61D69FDAC2}" srcOrd="0" destOrd="0" presId="urn:microsoft.com/office/officeart/2005/8/layout/vList2"/>
    <dgm:cxn modelId="{C013AC5A-E90A-4905-B34B-1958306D98C1}" srcId="{FD2D0D1A-DC8C-46FA-B0BD-EB257D569C73}" destId="{A2BA502A-B83E-42CE-B1B0-17C0CA70041C}" srcOrd="0" destOrd="0" parTransId="{78104F03-923D-4071-8001-F2FF67221F2C}" sibTransId="{49913699-14EB-48A3-AD51-A40CFFC15377}"/>
    <dgm:cxn modelId="{35428B8F-5BA2-4044-8F1C-E87369BE83FD}" type="presOf" srcId="{FD2D0D1A-DC8C-46FA-B0BD-EB257D569C73}" destId="{5CD25E48-5E37-4E1A-9A6D-A64567E46EFC}" srcOrd="0" destOrd="0" presId="urn:microsoft.com/office/officeart/2005/8/layout/vList2"/>
    <dgm:cxn modelId="{76E5F6DE-3B95-45EE-8488-821E47FD697E}" srcId="{FD2D0D1A-DC8C-46FA-B0BD-EB257D569C73}" destId="{D4D7A701-91E1-4E83-995B-470868354BFC}" srcOrd="4" destOrd="0" parTransId="{CB0EF8F8-88AF-4A60-8303-807FB95BD93B}" sibTransId="{6FA9BFE6-8C40-4854-83DA-F825D76B1F57}"/>
    <dgm:cxn modelId="{B2BD1AE2-D6A6-49FC-AB1D-4426EF29D2BE}" type="presOf" srcId="{B45F9301-849A-464E-A03C-70CE68E337B0}" destId="{4EA523E5-AC00-4841-85C9-71EC52B8E50A}" srcOrd="0" destOrd="0" presId="urn:microsoft.com/office/officeart/2005/8/layout/vList2"/>
    <dgm:cxn modelId="{CE9971F1-8410-4AEC-BBE1-3C5A22245AE6}" srcId="{FD2D0D1A-DC8C-46FA-B0BD-EB257D569C73}" destId="{F05AEAFC-76AC-402B-AD2F-BB6C02F86186}" srcOrd="5" destOrd="0" parTransId="{5F58183A-111B-4B95-97EE-C871449151EB}" sibTransId="{9F3342F5-3603-40CE-BDAC-E4325F0F65AE}"/>
    <dgm:cxn modelId="{2980EC7E-E68C-4BDF-89E2-1EE3E0367AA7}" type="presParOf" srcId="{5CD25E48-5E37-4E1A-9A6D-A64567E46EFC}" destId="{94710545-0673-4BD9-9A8D-85EA5997E4B8}" srcOrd="0" destOrd="0" presId="urn:microsoft.com/office/officeart/2005/8/layout/vList2"/>
    <dgm:cxn modelId="{447DD2AB-60B8-46DA-9880-8B3B5F1B3D8D}" type="presParOf" srcId="{5CD25E48-5E37-4E1A-9A6D-A64567E46EFC}" destId="{ADC2D608-EB93-478F-9680-D7A067BF40F7}" srcOrd="1" destOrd="0" presId="urn:microsoft.com/office/officeart/2005/8/layout/vList2"/>
    <dgm:cxn modelId="{84D51584-5A4A-4DA8-87C7-C1EA00DB5D47}" type="presParOf" srcId="{5CD25E48-5E37-4E1A-9A6D-A64567E46EFC}" destId="{4EA523E5-AC00-4841-85C9-71EC52B8E50A}" srcOrd="2" destOrd="0" presId="urn:microsoft.com/office/officeart/2005/8/layout/vList2"/>
    <dgm:cxn modelId="{602765A4-440A-4E7B-BA77-F23AB728D873}" type="presParOf" srcId="{5CD25E48-5E37-4E1A-9A6D-A64567E46EFC}" destId="{542CF6F7-1A0A-4A53-A850-56A97E8E14A2}" srcOrd="3" destOrd="0" presId="urn:microsoft.com/office/officeart/2005/8/layout/vList2"/>
    <dgm:cxn modelId="{38119EE6-9BC4-4CF5-AB51-F2A5951204FF}" type="presParOf" srcId="{5CD25E48-5E37-4E1A-9A6D-A64567E46EFC}" destId="{DEC4EB25-B100-4CAA-B88F-4E61D69FDAC2}" srcOrd="4" destOrd="0" presId="urn:microsoft.com/office/officeart/2005/8/layout/vList2"/>
    <dgm:cxn modelId="{1870F576-49FD-4873-BC96-4A672D66ABAB}" type="presParOf" srcId="{5CD25E48-5E37-4E1A-9A6D-A64567E46EFC}" destId="{80941791-4BB7-4C2F-AE13-5DA616486233}" srcOrd="5" destOrd="0" presId="urn:microsoft.com/office/officeart/2005/8/layout/vList2"/>
    <dgm:cxn modelId="{6A1D4A27-46AD-4654-A9F8-840872151FDE}" type="presParOf" srcId="{5CD25E48-5E37-4E1A-9A6D-A64567E46EFC}" destId="{0E5BCD68-C534-47D0-A647-51392CBA7628}" srcOrd="6" destOrd="0" presId="urn:microsoft.com/office/officeart/2005/8/layout/vList2"/>
    <dgm:cxn modelId="{FEE247C5-C2B6-421E-ABE5-D2671DDEE7DA}" type="presParOf" srcId="{5CD25E48-5E37-4E1A-9A6D-A64567E46EFC}" destId="{3C652AD0-C05D-431F-B0EB-14117429EA5F}" srcOrd="7" destOrd="0" presId="urn:microsoft.com/office/officeart/2005/8/layout/vList2"/>
    <dgm:cxn modelId="{8B722605-3C5B-4C74-9490-24B9B76CC70E}" type="presParOf" srcId="{5CD25E48-5E37-4E1A-9A6D-A64567E46EFC}" destId="{6AED68D9-44DB-4DB9-9BC6-76117A9CB907}" srcOrd="8" destOrd="0" presId="urn:microsoft.com/office/officeart/2005/8/layout/vList2"/>
    <dgm:cxn modelId="{48B5BBBD-9777-4188-A9F3-65A075D36353}" type="presParOf" srcId="{5CD25E48-5E37-4E1A-9A6D-A64567E46EFC}" destId="{7542D929-7F34-4972-905F-A37F5BCEA00E}" srcOrd="9" destOrd="0" presId="urn:microsoft.com/office/officeart/2005/8/layout/vList2"/>
    <dgm:cxn modelId="{06C2DD5A-A787-4410-8766-9A6EA61AA88E}" type="presParOf" srcId="{5CD25E48-5E37-4E1A-9A6D-A64567E46EFC}" destId="{E771D4BE-D2E5-4C6E-9EC1-0085CA34664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23F15D-EC34-422D-94EC-F0FFDFEBB0EC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0C0F9464-8A0F-4775-BC46-9D2D8F1ED0D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/>
            <a:t>AA+CA vs CC    0,81 </a:t>
          </a:r>
          <a:endParaRPr lang="pl-PL" dirty="0"/>
        </a:p>
      </dgm:t>
    </dgm:pt>
    <dgm:pt modelId="{A47B2EE3-D331-41A5-ACA3-A4276D827A77}" type="parTrans" cxnId="{64A613C3-D76F-43BB-A2A2-897AFB79F8B0}">
      <dgm:prSet/>
      <dgm:spPr/>
      <dgm:t>
        <a:bodyPr/>
        <a:lstStyle/>
        <a:p>
          <a:endParaRPr lang="pl-PL"/>
        </a:p>
      </dgm:t>
    </dgm:pt>
    <dgm:pt modelId="{CAE0CAD5-1C92-4489-8752-F6AB68D72593}" type="sibTrans" cxnId="{64A613C3-D76F-43BB-A2A2-897AFB79F8B0}">
      <dgm:prSet/>
      <dgm:spPr/>
      <dgm:t>
        <a:bodyPr/>
        <a:lstStyle/>
        <a:p>
          <a:endParaRPr lang="pl-PL"/>
        </a:p>
      </dgm:t>
    </dgm:pt>
    <dgm:pt modelId="{4DC676AA-7323-4927-86F6-1F1E56E680A6}">
      <dgm:prSet/>
      <dgm:spPr/>
      <dgm:t>
        <a:bodyPr/>
        <a:lstStyle/>
        <a:p>
          <a:r>
            <a:rPr lang="pl-PL" b="1" dirty="0"/>
            <a:t>AA vs CC              1,0</a:t>
          </a:r>
          <a:endParaRPr lang="pl-PL" dirty="0"/>
        </a:p>
      </dgm:t>
    </dgm:pt>
    <dgm:pt modelId="{CC5A3708-1041-4043-B8D4-5185699C5ADF}" type="parTrans" cxnId="{1A46B953-6725-4FB8-AD20-984C2D8C8FF0}">
      <dgm:prSet/>
      <dgm:spPr/>
      <dgm:t>
        <a:bodyPr/>
        <a:lstStyle/>
        <a:p>
          <a:endParaRPr lang="pl-PL"/>
        </a:p>
      </dgm:t>
    </dgm:pt>
    <dgm:pt modelId="{54528F65-6DBD-4CD2-BBF9-4FFE8ACB810F}" type="sibTrans" cxnId="{1A46B953-6725-4FB8-AD20-984C2D8C8FF0}">
      <dgm:prSet/>
      <dgm:spPr/>
      <dgm:t>
        <a:bodyPr/>
        <a:lstStyle/>
        <a:p>
          <a:endParaRPr lang="pl-PL"/>
        </a:p>
      </dgm:t>
    </dgm:pt>
    <dgm:pt modelId="{558DE58C-F2E2-4AD9-BBF6-49C19B0DCE9C}">
      <dgm:prSet/>
      <dgm:spPr/>
      <dgm:t>
        <a:bodyPr/>
        <a:lstStyle/>
        <a:p>
          <a:r>
            <a:rPr lang="pl-PL" b="1" dirty="0"/>
            <a:t>CA vs CC              0,9</a:t>
          </a:r>
        </a:p>
      </dgm:t>
    </dgm:pt>
    <dgm:pt modelId="{5D580635-BC89-4B2B-A9D7-46D9E8BBD1E6}" type="parTrans" cxnId="{24B0AA9B-4365-446D-B606-CEB3F83CC261}">
      <dgm:prSet/>
      <dgm:spPr/>
      <dgm:t>
        <a:bodyPr/>
        <a:lstStyle/>
        <a:p>
          <a:endParaRPr lang="pl-PL"/>
        </a:p>
      </dgm:t>
    </dgm:pt>
    <dgm:pt modelId="{9BEA8FA9-92B6-4C7E-8C8F-4155199003EC}" type="sibTrans" cxnId="{24B0AA9B-4365-446D-B606-CEB3F83CC261}">
      <dgm:prSet/>
      <dgm:spPr/>
      <dgm:t>
        <a:bodyPr/>
        <a:lstStyle/>
        <a:p>
          <a:endParaRPr lang="pl-PL"/>
        </a:p>
      </dgm:t>
    </dgm:pt>
    <dgm:pt modelId="{72103CD5-265A-4680-8ADC-F3E3083E12EB}">
      <dgm:prSet/>
      <dgm:spPr/>
      <dgm:t>
        <a:bodyPr/>
        <a:lstStyle/>
        <a:p>
          <a:r>
            <a:rPr lang="pl-PL" b="1" dirty="0"/>
            <a:t>AA vs CA              1,0              </a:t>
          </a:r>
        </a:p>
      </dgm:t>
    </dgm:pt>
    <dgm:pt modelId="{61476A0A-3FBA-4DE8-9600-84DD5D58BF3F}" type="parTrans" cxnId="{AB67EB60-AFDE-4601-98BD-802F9BB161E9}">
      <dgm:prSet/>
      <dgm:spPr/>
      <dgm:t>
        <a:bodyPr/>
        <a:lstStyle/>
        <a:p>
          <a:endParaRPr lang="pl-PL"/>
        </a:p>
      </dgm:t>
    </dgm:pt>
    <dgm:pt modelId="{BA190684-20F9-4CA7-AD45-B71CABA3CD60}" type="sibTrans" cxnId="{AB67EB60-AFDE-4601-98BD-802F9BB161E9}">
      <dgm:prSet/>
      <dgm:spPr/>
      <dgm:t>
        <a:bodyPr/>
        <a:lstStyle/>
        <a:p>
          <a:endParaRPr lang="pl-PL"/>
        </a:p>
      </dgm:t>
    </dgm:pt>
    <dgm:pt modelId="{4B02AF25-C591-460E-B3F9-F4ABEC7E0038}">
      <dgm:prSet/>
      <dgm:spPr/>
      <dgm:t>
        <a:bodyPr/>
        <a:lstStyle/>
        <a:p>
          <a:r>
            <a:rPr lang="pl-PL" b="1" dirty="0"/>
            <a:t>AA vs CA+CC       1,0 </a:t>
          </a:r>
          <a:endParaRPr lang="pl-PL" dirty="0"/>
        </a:p>
      </dgm:t>
    </dgm:pt>
    <dgm:pt modelId="{BF84F720-DE9E-4D9E-B245-93AE827244B4}" type="parTrans" cxnId="{3C5D1353-BD52-44DA-9D52-4640E7A65416}">
      <dgm:prSet/>
      <dgm:spPr/>
      <dgm:t>
        <a:bodyPr/>
        <a:lstStyle/>
        <a:p>
          <a:endParaRPr lang="pl-PL"/>
        </a:p>
      </dgm:t>
    </dgm:pt>
    <dgm:pt modelId="{06DA3DDE-5737-427E-9C06-83C5BEBD97FF}" type="sibTrans" cxnId="{3C5D1353-BD52-44DA-9D52-4640E7A65416}">
      <dgm:prSet/>
      <dgm:spPr/>
      <dgm:t>
        <a:bodyPr/>
        <a:lstStyle/>
        <a:p>
          <a:endParaRPr lang="pl-PL"/>
        </a:p>
      </dgm:t>
    </dgm:pt>
    <dgm:pt modelId="{94DED260-684A-4137-8DE8-0D6B153A9F5D}">
      <dgm:prSet/>
      <dgm:spPr/>
      <dgm:t>
        <a:bodyPr/>
        <a:lstStyle/>
        <a:p>
          <a:pPr algn="ctr"/>
          <a:r>
            <a:rPr lang="pl-PL" b="1" dirty="0"/>
            <a:t>p</a:t>
          </a:r>
          <a:r>
            <a:rPr lang="pl-PL" b="1" baseline="30000" dirty="0"/>
            <a:t>a</a:t>
          </a:r>
          <a:r>
            <a:rPr lang="pl-PL" b="1" baseline="0" dirty="0"/>
            <a:t>= 0,83</a:t>
          </a:r>
        </a:p>
      </dgm:t>
    </dgm:pt>
    <dgm:pt modelId="{CB015B3C-8845-4A24-8850-83F4281C2B2A}" type="parTrans" cxnId="{5CD1ADA0-BE5B-45F7-A6DF-D9E20C91A5CE}">
      <dgm:prSet/>
      <dgm:spPr/>
      <dgm:t>
        <a:bodyPr/>
        <a:lstStyle/>
        <a:p>
          <a:endParaRPr lang="pl-PL"/>
        </a:p>
      </dgm:t>
    </dgm:pt>
    <dgm:pt modelId="{79218915-47DD-405D-9B82-79A541C1BBA8}" type="sibTrans" cxnId="{5CD1ADA0-BE5B-45F7-A6DF-D9E20C91A5CE}">
      <dgm:prSet/>
      <dgm:spPr/>
      <dgm:t>
        <a:bodyPr/>
        <a:lstStyle/>
        <a:p>
          <a:endParaRPr lang="pl-PL"/>
        </a:p>
      </dgm:t>
    </dgm:pt>
    <dgm:pt modelId="{0970D7D6-1E17-4DB2-9331-1F512D8374BA}" type="pres">
      <dgm:prSet presAssocID="{6823F15D-EC34-422D-94EC-F0FFDFEBB0EC}" presName="linear" presStyleCnt="0">
        <dgm:presLayoutVars>
          <dgm:animLvl val="lvl"/>
          <dgm:resizeHandles val="exact"/>
        </dgm:presLayoutVars>
      </dgm:prSet>
      <dgm:spPr/>
    </dgm:pt>
    <dgm:pt modelId="{822E571A-9E7C-4D39-BA2B-70F47A842EF0}" type="pres">
      <dgm:prSet presAssocID="{0C0F9464-8A0F-4775-BC46-9D2D8F1ED0D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9598AE6-0574-4622-B11D-F1769B781D17}" type="pres">
      <dgm:prSet presAssocID="{CAE0CAD5-1C92-4489-8752-F6AB68D72593}" presName="spacer" presStyleCnt="0"/>
      <dgm:spPr/>
    </dgm:pt>
    <dgm:pt modelId="{8FE744D4-DC69-4073-B626-C33F8E3CB5CD}" type="pres">
      <dgm:prSet presAssocID="{4B02AF25-C591-460E-B3F9-F4ABEC7E003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44AF037-EEE6-43DF-81E2-6E4B3780BCDC}" type="pres">
      <dgm:prSet presAssocID="{06DA3DDE-5737-427E-9C06-83C5BEBD97FF}" presName="spacer" presStyleCnt="0"/>
      <dgm:spPr/>
    </dgm:pt>
    <dgm:pt modelId="{E57B6948-7D1D-4550-835B-F60FE1BF3B13}" type="pres">
      <dgm:prSet presAssocID="{4DC676AA-7323-4927-86F6-1F1E56E680A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B1600B71-5481-477E-9314-967ECD42BE42}" type="pres">
      <dgm:prSet presAssocID="{54528F65-6DBD-4CD2-BBF9-4FFE8ACB810F}" presName="spacer" presStyleCnt="0"/>
      <dgm:spPr/>
    </dgm:pt>
    <dgm:pt modelId="{CFB29D93-3B46-4105-B0BB-01621BD08FC3}" type="pres">
      <dgm:prSet presAssocID="{558DE58C-F2E2-4AD9-BBF6-49C19B0DCE9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0F92470C-AA85-493B-A03E-512C3A0C52B6}" type="pres">
      <dgm:prSet presAssocID="{9BEA8FA9-92B6-4C7E-8C8F-4155199003EC}" presName="spacer" presStyleCnt="0"/>
      <dgm:spPr/>
    </dgm:pt>
    <dgm:pt modelId="{830A7D93-19A4-471D-A364-FB25D39443C3}" type="pres">
      <dgm:prSet presAssocID="{72103CD5-265A-4680-8ADC-F3E3083E12EB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39C5BC8-6E23-4C6D-9801-F523B09D1CC7}" type="pres">
      <dgm:prSet presAssocID="{BA190684-20F9-4CA7-AD45-B71CABA3CD60}" presName="spacer" presStyleCnt="0"/>
      <dgm:spPr/>
    </dgm:pt>
    <dgm:pt modelId="{6E120A1E-362B-4A18-A691-59DD2A9722B1}" type="pres">
      <dgm:prSet presAssocID="{94DED260-684A-4137-8DE8-0D6B153A9F5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F1F3712-F679-4059-8823-6A3F0746492B}" type="presOf" srcId="{0C0F9464-8A0F-4775-BC46-9D2D8F1ED0D8}" destId="{822E571A-9E7C-4D39-BA2B-70F47A842EF0}" srcOrd="0" destOrd="0" presId="urn:microsoft.com/office/officeart/2005/8/layout/vList2"/>
    <dgm:cxn modelId="{E5E6F612-BB8A-4A17-83B7-6F1184D34C89}" type="presOf" srcId="{4B02AF25-C591-460E-B3F9-F4ABEC7E0038}" destId="{8FE744D4-DC69-4073-B626-C33F8E3CB5CD}" srcOrd="0" destOrd="0" presId="urn:microsoft.com/office/officeart/2005/8/layout/vList2"/>
    <dgm:cxn modelId="{AB67EB60-AFDE-4601-98BD-802F9BB161E9}" srcId="{6823F15D-EC34-422D-94EC-F0FFDFEBB0EC}" destId="{72103CD5-265A-4680-8ADC-F3E3083E12EB}" srcOrd="4" destOrd="0" parTransId="{61476A0A-3FBA-4DE8-9600-84DD5D58BF3F}" sibTransId="{BA190684-20F9-4CA7-AD45-B71CABA3CD60}"/>
    <dgm:cxn modelId="{21042A61-4A46-4DE0-B884-61FF74D78F1E}" type="presOf" srcId="{558DE58C-F2E2-4AD9-BBF6-49C19B0DCE9C}" destId="{CFB29D93-3B46-4105-B0BB-01621BD08FC3}" srcOrd="0" destOrd="0" presId="urn:microsoft.com/office/officeart/2005/8/layout/vList2"/>
    <dgm:cxn modelId="{817F776F-BFF9-432F-9AE1-21ED686BB570}" type="presOf" srcId="{4DC676AA-7323-4927-86F6-1F1E56E680A6}" destId="{E57B6948-7D1D-4550-835B-F60FE1BF3B13}" srcOrd="0" destOrd="0" presId="urn:microsoft.com/office/officeart/2005/8/layout/vList2"/>
    <dgm:cxn modelId="{3C5D1353-BD52-44DA-9D52-4640E7A65416}" srcId="{6823F15D-EC34-422D-94EC-F0FFDFEBB0EC}" destId="{4B02AF25-C591-460E-B3F9-F4ABEC7E0038}" srcOrd="1" destOrd="0" parTransId="{BF84F720-DE9E-4D9E-B245-93AE827244B4}" sibTransId="{06DA3DDE-5737-427E-9C06-83C5BEBD97FF}"/>
    <dgm:cxn modelId="{1A46B953-6725-4FB8-AD20-984C2D8C8FF0}" srcId="{6823F15D-EC34-422D-94EC-F0FFDFEBB0EC}" destId="{4DC676AA-7323-4927-86F6-1F1E56E680A6}" srcOrd="2" destOrd="0" parTransId="{CC5A3708-1041-4043-B8D4-5185699C5ADF}" sibTransId="{54528F65-6DBD-4CD2-BBF9-4FFE8ACB810F}"/>
    <dgm:cxn modelId="{24B0AA9B-4365-446D-B606-CEB3F83CC261}" srcId="{6823F15D-EC34-422D-94EC-F0FFDFEBB0EC}" destId="{558DE58C-F2E2-4AD9-BBF6-49C19B0DCE9C}" srcOrd="3" destOrd="0" parTransId="{5D580635-BC89-4B2B-A9D7-46D9E8BBD1E6}" sibTransId="{9BEA8FA9-92B6-4C7E-8C8F-4155199003EC}"/>
    <dgm:cxn modelId="{5CD1ADA0-BE5B-45F7-A6DF-D9E20C91A5CE}" srcId="{6823F15D-EC34-422D-94EC-F0FFDFEBB0EC}" destId="{94DED260-684A-4137-8DE8-0D6B153A9F5D}" srcOrd="5" destOrd="0" parTransId="{CB015B3C-8845-4A24-8850-83F4281C2B2A}" sibTransId="{79218915-47DD-405D-9B82-79A541C1BBA8}"/>
    <dgm:cxn modelId="{64A613C3-D76F-43BB-A2A2-897AFB79F8B0}" srcId="{6823F15D-EC34-422D-94EC-F0FFDFEBB0EC}" destId="{0C0F9464-8A0F-4775-BC46-9D2D8F1ED0D8}" srcOrd="0" destOrd="0" parTransId="{A47B2EE3-D331-41A5-ACA3-A4276D827A77}" sibTransId="{CAE0CAD5-1C92-4489-8752-F6AB68D72593}"/>
    <dgm:cxn modelId="{9998C1C7-140D-4DB3-8938-B49FCFDA34B3}" type="presOf" srcId="{94DED260-684A-4137-8DE8-0D6B153A9F5D}" destId="{6E120A1E-362B-4A18-A691-59DD2A9722B1}" srcOrd="0" destOrd="0" presId="urn:microsoft.com/office/officeart/2005/8/layout/vList2"/>
    <dgm:cxn modelId="{0BEC6BD1-2129-4019-8FF6-E04CF04B44DC}" type="presOf" srcId="{72103CD5-265A-4680-8ADC-F3E3083E12EB}" destId="{830A7D93-19A4-471D-A364-FB25D39443C3}" srcOrd="0" destOrd="0" presId="urn:microsoft.com/office/officeart/2005/8/layout/vList2"/>
    <dgm:cxn modelId="{F58C0FEA-9105-4408-AD82-2EAE576A3F4A}" type="presOf" srcId="{6823F15D-EC34-422D-94EC-F0FFDFEBB0EC}" destId="{0970D7D6-1E17-4DB2-9331-1F512D8374BA}" srcOrd="0" destOrd="0" presId="urn:microsoft.com/office/officeart/2005/8/layout/vList2"/>
    <dgm:cxn modelId="{0157534E-B086-4E8E-935D-6F6AB02591FB}" type="presParOf" srcId="{0970D7D6-1E17-4DB2-9331-1F512D8374BA}" destId="{822E571A-9E7C-4D39-BA2B-70F47A842EF0}" srcOrd="0" destOrd="0" presId="urn:microsoft.com/office/officeart/2005/8/layout/vList2"/>
    <dgm:cxn modelId="{422972E4-A040-4E82-BD71-8710768EF579}" type="presParOf" srcId="{0970D7D6-1E17-4DB2-9331-1F512D8374BA}" destId="{29598AE6-0574-4622-B11D-F1769B781D17}" srcOrd="1" destOrd="0" presId="urn:microsoft.com/office/officeart/2005/8/layout/vList2"/>
    <dgm:cxn modelId="{FA6A4990-739A-41B3-91BD-C7B060253BB9}" type="presParOf" srcId="{0970D7D6-1E17-4DB2-9331-1F512D8374BA}" destId="{8FE744D4-DC69-4073-B626-C33F8E3CB5CD}" srcOrd="2" destOrd="0" presId="urn:microsoft.com/office/officeart/2005/8/layout/vList2"/>
    <dgm:cxn modelId="{054ED9A9-8482-4ED4-97CE-EDF4AC21D4BA}" type="presParOf" srcId="{0970D7D6-1E17-4DB2-9331-1F512D8374BA}" destId="{F44AF037-EEE6-43DF-81E2-6E4B3780BCDC}" srcOrd="3" destOrd="0" presId="urn:microsoft.com/office/officeart/2005/8/layout/vList2"/>
    <dgm:cxn modelId="{B2B1DD2C-B0CD-4A22-8485-0856C0838D3E}" type="presParOf" srcId="{0970D7D6-1E17-4DB2-9331-1F512D8374BA}" destId="{E57B6948-7D1D-4550-835B-F60FE1BF3B13}" srcOrd="4" destOrd="0" presId="urn:microsoft.com/office/officeart/2005/8/layout/vList2"/>
    <dgm:cxn modelId="{38E8A338-8A64-4216-8D90-5A09140482C8}" type="presParOf" srcId="{0970D7D6-1E17-4DB2-9331-1F512D8374BA}" destId="{B1600B71-5481-477E-9314-967ECD42BE42}" srcOrd="5" destOrd="0" presId="urn:microsoft.com/office/officeart/2005/8/layout/vList2"/>
    <dgm:cxn modelId="{EFC0845D-934B-48A6-8D6C-1F01B0F164F4}" type="presParOf" srcId="{0970D7D6-1E17-4DB2-9331-1F512D8374BA}" destId="{CFB29D93-3B46-4105-B0BB-01621BD08FC3}" srcOrd="6" destOrd="0" presId="urn:microsoft.com/office/officeart/2005/8/layout/vList2"/>
    <dgm:cxn modelId="{564429B4-3A28-4342-90B0-779E308502A5}" type="presParOf" srcId="{0970D7D6-1E17-4DB2-9331-1F512D8374BA}" destId="{0F92470C-AA85-493B-A03E-512C3A0C52B6}" srcOrd="7" destOrd="0" presId="urn:microsoft.com/office/officeart/2005/8/layout/vList2"/>
    <dgm:cxn modelId="{8A7C5E5D-F30B-4CC8-A2B4-2EE2407462DC}" type="presParOf" srcId="{0970D7D6-1E17-4DB2-9331-1F512D8374BA}" destId="{830A7D93-19A4-471D-A364-FB25D39443C3}" srcOrd="8" destOrd="0" presId="urn:microsoft.com/office/officeart/2005/8/layout/vList2"/>
    <dgm:cxn modelId="{50C7D9DA-589A-44E2-BBF4-C085D97A9218}" type="presParOf" srcId="{0970D7D6-1E17-4DB2-9331-1F512D8374BA}" destId="{F39C5BC8-6E23-4C6D-9801-F523B09D1CC7}" srcOrd="9" destOrd="0" presId="urn:microsoft.com/office/officeart/2005/8/layout/vList2"/>
    <dgm:cxn modelId="{307C7005-181C-4611-993E-704C8201A159}" type="presParOf" srcId="{0970D7D6-1E17-4DB2-9331-1F512D8374BA}" destId="{6E120A1E-362B-4A18-A691-59DD2A9722B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10545-0673-4BD9-9A8D-85EA5997E4B8}">
      <dsp:nvSpPr>
        <dsp:cNvPr id="0" name=""/>
        <dsp:cNvSpPr/>
      </dsp:nvSpPr>
      <dsp:spPr>
        <a:xfrm>
          <a:off x="0" y="59"/>
          <a:ext cx="2593888" cy="2230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		p</a:t>
          </a:r>
          <a:r>
            <a:rPr lang="pl-PL" sz="1000" b="1" kern="1200" baseline="30000" dirty="0"/>
            <a:t>b</a:t>
          </a:r>
        </a:p>
      </dsp:txBody>
      <dsp:txXfrm>
        <a:off x="10887" y="10946"/>
        <a:ext cx="2572114" cy="201251"/>
      </dsp:txXfrm>
    </dsp:sp>
    <dsp:sp modelId="{4EA523E5-AC00-4841-85C9-71EC52B8E50A}">
      <dsp:nvSpPr>
        <dsp:cNvPr id="0" name=""/>
        <dsp:cNvSpPr/>
      </dsp:nvSpPr>
      <dsp:spPr>
        <a:xfrm>
          <a:off x="0" y="237162"/>
          <a:ext cx="2593888" cy="2230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AA+CA vs CC       1,0 </a:t>
          </a:r>
        </a:p>
      </dsp:txBody>
      <dsp:txXfrm>
        <a:off x="10887" y="248049"/>
        <a:ext cx="2572114" cy="201251"/>
      </dsp:txXfrm>
    </dsp:sp>
    <dsp:sp modelId="{DEC4EB25-B100-4CAA-B88F-4E61D69FDAC2}">
      <dsp:nvSpPr>
        <dsp:cNvPr id="0" name=""/>
        <dsp:cNvSpPr/>
      </dsp:nvSpPr>
      <dsp:spPr>
        <a:xfrm>
          <a:off x="0" y="474264"/>
          <a:ext cx="2593888" cy="2230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AA vs CA+CC       1,0</a:t>
          </a:r>
        </a:p>
      </dsp:txBody>
      <dsp:txXfrm>
        <a:off x="10887" y="485151"/>
        <a:ext cx="2572114" cy="201251"/>
      </dsp:txXfrm>
    </dsp:sp>
    <dsp:sp modelId="{0E5BCD68-C534-47D0-A647-51392CBA7628}">
      <dsp:nvSpPr>
        <dsp:cNvPr id="0" name=""/>
        <dsp:cNvSpPr/>
      </dsp:nvSpPr>
      <dsp:spPr>
        <a:xfrm>
          <a:off x="0" y="711366"/>
          <a:ext cx="2593888" cy="2230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AA vs CC              1,0</a:t>
          </a:r>
        </a:p>
      </dsp:txBody>
      <dsp:txXfrm>
        <a:off x="10887" y="722253"/>
        <a:ext cx="2572114" cy="201251"/>
      </dsp:txXfrm>
    </dsp:sp>
    <dsp:sp modelId="{6AED68D9-44DB-4DB9-9BC6-76117A9CB907}">
      <dsp:nvSpPr>
        <dsp:cNvPr id="0" name=""/>
        <dsp:cNvSpPr/>
      </dsp:nvSpPr>
      <dsp:spPr>
        <a:xfrm>
          <a:off x="0" y="948468"/>
          <a:ext cx="2593888" cy="2230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CA vs CC              1,0</a:t>
          </a:r>
        </a:p>
      </dsp:txBody>
      <dsp:txXfrm>
        <a:off x="10887" y="959355"/>
        <a:ext cx="2572114" cy="201251"/>
      </dsp:txXfrm>
    </dsp:sp>
    <dsp:sp modelId="{E771D4BE-D2E5-4C6E-9EC1-0085CA346646}">
      <dsp:nvSpPr>
        <dsp:cNvPr id="0" name=""/>
        <dsp:cNvSpPr/>
      </dsp:nvSpPr>
      <dsp:spPr>
        <a:xfrm>
          <a:off x="0" y="1185570"/>
          <a:ext cx="2593888" cy="22302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b="1" kern="1200" dirty="0"/>
            <a:t>AA vs CA              1,0</a:t>
          </a:r>
        </a:p>
      </dsp:txBody>
      <dsp:txXfrm>
        <a:off x="10887" y="1196457"/>
        <a:ext cx="2572114" cy="2012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2E571A-9E7C-4D39-BA2B-70F47A842EF0}">
      <dsp:nvSpPr>
        <dsp:cNvPr id="0" name=""/>
        <dsp:cNvSpPr/>
      </dsp:nvSpPr>
      <dsp:spPr>
        <a:xfrm>
          <a:off x="0" y="218870"/>
          <a:ext cx="2430052" cy="50368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AA+CA vs CC    0,81 </a:t>
          </a:r>
          <a:endParaRPr lang="pl-PL" sz="2100" kern="1200" dirty="0"/>
        </a:p>
      </dsp:txBody>
      <dsp:txXfrm>
        <a:off x="24588" y="243458"/>
        <a:ext cx="2380876" cy="454509"/>
      </dsp:txXfrm>
    </dsp:sp>
    <dsp:sp modelId="{8FE744D4-DC69-4073-B626-C33F8E3CB5CD}">
      <dsp:nvSpPr>
        <dsp:cNvPr id="0" name=""/>
        <dsp:cNvSpPr/>
      </dsp:nvSpPr>
      <dsp:spPr>
        <a:xfrm>
          <a:off x="0" y="783035"/>
          <a:ext cx="2430052" cy="5036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AA vs CA+CC       1,0 </a:t>
          </a:r>
          <a:endParaRPr lang="pl-PL" sz="2100" kern="1200" dirty="0"/>
        </a:p>
      </dsp:txBody>
      <dsp:txXfrm>
        <a:off x="24588" y="807623"/>
        <a:ext cx="2380876" cy="454509"/>
      </dsp:txXfrm>
    </dsp:sp>
    <dsp:sp modelId="{E57B6948-7D1D-4550-835B-F60FE1BF3B13}">
      <dsp:nvSpPr>
        <dsp:cNvPr id="0" name=""/>
        <dsp:cNvSpPr/>
      </dsp:nvSpPr>
      <dsp:spPr>
        <a:xfrm>
          <a:off x="0" y="1347200"/>
          <a:ext cx="2430052" cy="5036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AA vs CC              1,0</a:t>
          </a:r>
          <a:endParaRPr lang="pl-PL" sz="2100" kern="1200" dirty="0"/>
        </a:p>
      </dsp:txBody>
      <dsp:txXfrm>
        <a:off x="24588" y="1371788"/>
        <a:ext cx="2380876" cy="454509"/>
      </dsp:txXfrm>
    </dsp:sp>
    <dsp:sp modelId="{CFB29D93-3B46-4105-B0BB-01621BD08FC3}">
      <dsp:nvSpPr>
        <dsp:cNvPr id="0" name=""/>
        <dsp:cNvSpPr/>
      </dsp:nvSpPr>
      <dsp:spPr>
        <a:xfrm>
          <a:off x="0" y="1911365"/>
          <a:ext cx="2430052" cy="5036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CA vs CC              0,9</a:t>
          </a:r>
        </a:p>
      </dsp:txBody>
      <dsp:txXfrm>
        <a:off x="24588" y="1935953"/>
        <a:ext cx="2380876" cy="454509"/>
      </dsp:txXfrm>
    </dsp:sp>
    <dsp:sp modelId="{830A7D93-19A4-471D-A364-FB25D39443C3}">
      <dsp:nvSpPr>
        <dsp:cNvPr id="0" name=""/>
        <dsp:cNvSpPr/>
      </dsp:nvSpPr>
      <dsp:spPr>
        <a:xfrm>
          <a:off x="0" y="2475530"/>
          <a:ext cx="2430052" cy="5036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AA vs CA              1,0              </a:t>
          </a:r>
        </a:p>
      </dsp:txBody>
      <dsp:txXfrm>
        <a:off x="24588" y="2500118"/>
        <a:ext cx="2380876" cy="454509"/>
      </dsp:txXfrm>
    </dsp:sp>
    <dsp:sp modelId="{6E120A1E-362B-4A18-A691-59DD2A9722B1}">
      <dsp:nvSpPr>
        <dsp:cNvPr id="0" name=""/>
        <dsp:cNvSpPr/>
      </dsp:nvSpPr>
      <dsp:spPr>
        <a:xfrm>
          <a:off x="0" y="3039695"/>
          <a:ext cx="2430052" cy="5036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/>
            <a:t>p</a:t>
          </a:r>
          <a:r>
            <a:rPr lang="pl-PL" sz="2100" b="1" kern="1200" baseline="30000" dirty="0"/>
            <a:t>a</a:t>
          </a:r>
          <a:r>
            <a:rPr lang="pl-PL" sz="2100" b="1" kern="1200" baseline="0" dirty="0"/>
            <a:t>= 0,83</a:t>
          </a:r>
        </a:p>
      </dsp:txBody>
      <dsp:txXfrm>
        <a:off x="24588" y="3064283"/>
        <a:ext cx="2380876" cy="454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0.1129</cdr:x>
      <cdr:y>0.59037</cdr:y>
    </cdr:from>
    <cdr:to>
      <cdr:x>0.31772</cdr:x>
      <cdr:y>1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E4D076E2-8255-4E12-A25B-A0A5BF47C5E2}"/>
            </a:ext>
          </a:extLst>
        </cdr:cNvPr>
        <cdr:cNvSpPr txBox="1"/>
      </cdr:nvSpPr>
      <cdr:spPr>
        <a:xfrm xmlns:a="http://schemas.openxmlformats.org/drawingml/2006/main">
          <a:off x="504056" y="151216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b="1" dirty="0"/>
            <a:t>p</a:t>
          </a:r>
          <a:r>
            <a:rPr lang="pl-PL" sz="1100" b="1" dirty="0"/>
            <a:t>=0,49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21.06.2021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21.06.2021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8A9D10A9-E384-46B8-8F11-B2900BF7DC4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97872AB-493A-4D43-B6BD-A5BF91761BF1}" type="slidenum">
              <a:rPr lang="pl-PL" altLang="pl-PL"/>
              <a:pPr/>
              <a:t>14</a:t>
            </a:fld>
            <a:endParaRPr lang="pl-PL" altLang="pl-PL" dirty="0"/>
          </a:p>
        </p:txBody>
      </p:sp>
      <p:sp>
        <p:nvSpPr>
          <p:cNvPr id="37889" name="Rectangle 1">
            <a:extLst>
              <a:ext uri="{FF2B5EF4-FFF2-40B4-BE49-F238E27FC236}">
                <a16:creationId xmlns:a16="http://schemas.microsoft.com/office/drawing/2014/main" id="{6C848E85-C877-49C8-8D77-F140D0DAF56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1143000"/>
            <a:ext cx="4113213" cy="3084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F6D8EB0F-C810-4B01-AFBD-C945CEC1541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4813" cy="3598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pl-PL" altLang="pl-PL" dirty="0"/>
              <a:t>To ja już nie rozumiem, w grupie kontrolnej tez były FASD tyko bez dysmorfii????? A nie zdrowe dzieci?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500109A5-A429-4040-9D2D-3D1A05648E0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DEFA44-297E-4476-BF35-EEF7F5ED3F81}" type="slidenum">
              <a:rPr lang="pl-PL" altLang="pl-PL"/>
              <a:pPr/>
              <a:t>16</a:t>
            </a:fld>
            <a:endParaRPr lang="pl-PL" altLang="pl-PL" dirty="0"/>
          </a:p>
        </p:txBody>
      </p:sp>
      <p:sp>
        <p:nvSpPr>
          <p:cNvPr id="39937" name="Rectangle 1">
            <a:extLst>
              <a:ext uri="{FF2B5EF4-FFF2-40B4-BE49-F238E27FC236}">
                <a16:creationId xmlns:a16="http://schemas.microsoft.com/office/drawing/2014/main" id="{B2DB06B3-EAAA-4984-8BEB-67ED0EF1BDE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1143000"/>
            <a:ext cx="4111625" cy="30829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BF3BA188-1D84-4450-BC43-2561C816047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3225" cy="3597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D115E9A8-50F9-43B5-A37C-14E2AF181C9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BB77CB-B777-4B80-8A5A-49A4F11D968E}" type="slidenum">
              <a:rPr lang="pl-PL" altLang="pl-PL"/>
              <a:pPr/>
              <a:t>17</a:t>
            </a:fld>
            <a:endParaRPr lang="pl-PL" altLang="pl-PL" dirty="0"/>
          </a:p>
        </p:txBody>
      </p:sp>
      <p:sp>
        <p:nvSpPr>
          <p:cNvPr id="40961" name="Rectangle 1">
            <a:extLst>
              <a:ext uri="{FF2B5EF4-FFF2-40B4-BE49-F238E27FC236}">
                <a16:creationId xmlns:a16="http://schemas.microsoft.com/office/drawing/2014/main" id="{D163EFAD-B326-45BE-B51A-BE986720F12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1143000"/>
            <a:ext cx="4111625" cy="30829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95726DD8-2D70-42E1-8648-ECBE35FE4B7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3225" cy="3597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627B82E8-1FE7-462C-BFF9-56B42BD0E62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F90CA63-2F34-4A7C-B722-AF7CAC5C3DC3}" type="slidenum">
              <a:rPr lang="pl-PL" altLang="pl-PL"/>
              <a:pPr/>
              <a:t>18</a:t>
            </a:fld>
            <a:endParaRPr lang="pl-PL" altLang="pl-PL" dirty="0"/>
          </a:p>
        </p:txBody>
      </p:sp>
      <p:sp>
        <p:nvSpPr>
          <p:cNvPr id="41985" name="Rectangle 1">
            <a:extLst>
              <a:ext uri="{FF2B5EF4-FFF2-40B4-BE49-F238E27FC236}">
                <a16:creationId xmlns:a16="http://schemas.microsoft.com/office/drawing/2014/main" id="{9DF69706-75C1-431F-A708-1A51B3F9CEE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1143000"/>
            <a:ext cx="4111625" cy="30829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0BBF2DB-BD76-4703-98DD-AA4C38BE9DE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3225" cy="35972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t>21.06.2021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t>21.06.2021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t>21.06.2021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t>21.06.2021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t>21.06.2021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oleObject" Target="../embeddings/oleObject2.bin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9.emf"/><Relationship Id="rId9" Type="http://schemas.microsoft.com/office/2007/relationships/diagramDrawing" Target="../diagrams/drawing1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043608" y="2276872"/>
            <a:ext cx="7992888" cy="34557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                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800" b="1" dirty="0"/>
              <a:t>Określenie związku pomiędzy wybranymi czynnikami genetycznymi, a ryzykiem wystąpienia,</a:t>
            </a:r>
            <a:br>
              <a:rPr lang="pl-PL" altLang="pl-PL" sz="2800" b="1" dirty="0"/>
            </a:br>
            <a:r>
              <a:rPr lang="pl-PL" altLang="pl-PL" sz="2800" b="1" dirty="0"/>
              <a:t>charakterem zmian rozwojowych oraz stopniem ich nasilenia, w grupie osób narażonych</a:t>
            </a:r>
            <a:br>
              <a:rPr lang="pl-PL" altLang="pl-PL" sz="2800" b="1" dirty="0"/>
            </a:br>
            <a:r>
              <a:rPr lang="pl-PL" altLang="pl-PL" sz="2800" b="1" dirty="0"/>
              <a:t>na płodową intoksykację alkoholową.</a:t>
            </a:r>
            <a:endParaRPr lang="pl-PL" altLang="pl-PL" sz="18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 Zadanie badawcze realizowane  w ramach programu Ministra Nauki i Szkolnictwa Wyższego pod nazwą                        „Regionalna Inicjatywa Doskonałości” w latach 2019-2022 nr projektu 010/RID/2018/19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CCEFCD97-8FCB-47A0-B541-026C5A938121}"/>
              </a:ext>
            </a:extLst>
          </p:cNvPr>
          <p:cNvSpPr txBox="1">
            <a:spLocks/>
          </p:cNvSpPr>
          <p:nvPr/>
        </p:nvSpPr>
        <p:spPr bwMode="auto">
          <a:xfrm>
            <a:off x="2267744" y="980728"/>
            <a:ext cx="6480720" cy="752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l-PL" sz="4000"/>
              <a:t>Czynniki genetyczne</a:t>
            </a:r>
            <a:endParaRPr lang="pl-PL" sz="40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D0A09F6-F20C-4AE6-9B8F-D1002DCA9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32" y="1916832"/>
            <a:ext cx="8892336" cy="461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6855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DF385E-B6CC-4F53-AD17-62DC60D9B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556" y="1844824"/>
            <a:ext cx="7643192" cy="4421088"/>
          </a:xfrm>
        </p:spPr>
        <p:txBody>
          <a:bodyPr/>
          <a:lstStyle/>
          <a:p>
            <a:r>
              <a:rPr lang="pl-PL" sz="2400" dirty="0"/>
              <a:t>Ocena zmienności genetycznej genów kodujących ekspresję enzymów, receptorów i transporterów (</a:t>
            </a:r>
            <a:r>
              <a:rPr lang="pl-PL" sz="2400" i="1" dirty="0"/>
              <a:t>COMT</a:t>
            </a:r>
            <a:r>
              <a:rPr lang="pl-PL" sz="2400" dirty="0"/>
              <a:t>, </a:t>
            </a:r>
            <a:r>
              <a:rPr lang="pl-PL" sz="2400" i="1" dirty="0"/>
              <a:t>OPRM1</a:t>
            </a:r>
            <a:r>
              <a:rPr lang="pl-PL" sz="2400" dirty="0"/>
              <a:t>, </a:t>
            </a:r>
            <a:r>
              <a:rPr lang="pl-PL" sz="2400" i="1" dirty="0"/>
              <a:t>DRD2</a:t>
            </a:r>
            <a:r>
              <a:rPr lang="pl-PL" sz="2400" dirty="0"/>
              <a:t>, </a:t>
            </a:r>
            <a:r>
              <a:rPr lang="pl-PL" sz="2400" i="1" dirty="0"/>
              <a:t>CYP2E1</a:t>
            </a:r>
            <a:r>
              <a:rPr lang="pl-PL" sz="2400" dirty="0"/>
              <a:t>, </a:t>
            </a:r>
            <a:r>
              <a:rPr lang="pl-PL" sz="2400" i="1" dirty="0"/>
              <a:t>ADH1B</a:t>
            </a:r>
            <a:r>
              <a:rPr lang="pl-PL" sz="2400" dirty="0"/>
              <a:t>) może być przydatna</a:t>
            </a:r>
            <a:br>
              <a:rPr lang="pl-PL" sz="2400" dirty="0"/>
            </a:br>
            <a:r>
              <a:rPr lang="pl-PL" sz="2400" dirty="0"/>
              <a:t>w analizie mechanizmów działania leków psychotropowych w FAS/FASD.</a:t>
            </a:r>
          </a:p>
          <a:p>
            <a:r>
              <a:rPr lang="pl-PL" sz="2400" dirty="0"/>
              <a:t>Nasze badania to próba stworzenia standardów </a:t>
            </a:r>
            <a:r>
              <a:rPr lang="pl-PL" sz="2400" dirty="0" err="1"/>
              <a:t>psychofarmakoterapii</a:t>
            </a:r>
            <a:r>
              <a:rPr lang="pl-PL" sz="2400" dirty="0"/>
              <a:t> dla licznej grupy pacjentów obciążonych płodową ekspozycją na alkohol.</a:t>
            </a: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CCEFCD97-8FCB-47A0-B541-026C5A938121}"/>
              </a:ext>
            </a:extLst>
          </p:cNvPr>
          <p:cNvSpPr txBox="1">
            <a:spLocks/>
          </p:cNvSpPr>
          <p:nvPr/>
        </p:nvSpPr>
        <p:spPr bwMode="auto">
          <a:xfrm>
            <a:off x="2267744" y="980728"/>
            <a:ext cx="6480720" cy="752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l-PL" sz="4000" dirty="0"/>
              <a:t>Czynniki genetyczne - nasz cel</a:t>
            </a:r>
          </a:p>
        </p:txBody>
      </p:sp>
    </p:spTree>
    <p:extLst>
      <p:ext uri="{BB962C8B-B14F-4D97-AF65-F5344CB8AC3E}">
        <p14:creationId xmlns:p14="http://schemas.microsoft.com/office/powerpoint/2010/main" val="808929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DF385E-B6CC-4F53-AD17-62DC60D9B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7556" y="1844824"/>
            <a:ext cx="7643192" cy="4421088"/>
          </a:xfrm>
        </p:spPr>
        <p:txBody>
          <a:bodyPr/>
          <a:lstStyle/>
          <a:p>
            <a:r>
              <a:rPr lang="pl-PL" sz="2400" dirty="0"/>
              <a:t>Dotychczas nie przeprowadzono tak kompleksowej analizy czynników genetycznych predysponujących do rozwoju FASD/FAS, zmienności fenotypu w obrębie FASD (rozwój ciężkich postaci intoksykacji alkoholowej u dzieci) oraz bezpieczeństwa i skuteczności farmakoterapii, a wyniki dotychczasowych badań są wielokrotnie sprzeczne.</a:t>
            </a:r>
          </a:p>
          <a:p>
            <a:r>
              <a:rPr lang="pl-PL" sz="2400" dirty="0"/>
              <a:t>Badania będą wykonywane w relatywnie dużej grupie osób, z analizą zarówno matek, jak i dzieci: chorych oraz zdrowych - pomimo podobnego narażenia na alkohol</a:t>
            </a:r>
            <a:br>
              <a:rPr lang="pl-PL" sz="2400" dirty="0"/>
            </a:br>
            <a:r>
              <a:rPr lang="pl-PL" sz="2400" dirty="0"/>
              <a:t>w okresie życia płodowego.</a:t>
            </a: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CCEFCD97-8FCB-47A0-B541-026C5A938121}"/>
              </a:ext>
            </a:extLst>
          </p:cNvPr>
          <p:cNvSpPr txBox="1">
            <a:spLocks/>
          </p:cNvSpPr>
          <p:nvPr/>
        </p:nvSpPr>
        <p:spPr bwMode="auto">
          <a:xfrm>
            <a:off x="2267744" y="980728"/>
            <a:ext cx="6480720" cy="752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l-PL" sz="4000" dirty="0"/>
              <a:t>Czynniki genetyczne – nasz cel</a:t>
            </a:r>
          </a:p>
        </p:txBody>
      </p:sp>
    </p:spTree>
    <p:extLst>
      <p:ext uri="{BB962C8B-B14F-4D97-AF65-F5344CB8AC3E}">
        <p14:creationId xmlns:p14="http://schemas.microsoft.com/office/powerpoint/2010/main" val="3540658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392AD1-8899-483D-9F70-FFAB36F0E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176" y="692696"/>
            <a:ext cx="7416824" cy="1143000"/>
          </a:xfrm>
        </p:spPr>
        <p:txBody>
          <a:bodyPr/>
          <a:lstStyle/>
          <a:p>
            <a:r>
              <a:rPr lang="pl-PL" sz="4000" dirty="0"/>
              <a:t>Znaczenie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BDBFFF-BC1C-4B55-B738-7490D5C48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520" y="1700808"/>
            <a:ext cx="7928480" cy="4853136"/>
          </a:xfrm>
        </p:spPr>
        <p:txBody>
          <a:bodyPr/>
          <a:lstStyle/>
          <a:p>
            <a:r>
              <a:rPr lang="pl-PL" sz="2000" dirty="0"/>
              <a:t>Wyniki badań porównawczych (np. dzieci chore - dzieci zdrowe) mogą wskazać genotyp, który szczególnie predysponuje do występowania FASD, konwersji do FAS lub pełni funkcję ochronną.</a:t>
            </a:r>
          </a:p>
          <a:p>
            <a:r>
              <a:rPr lang="pl-PL" sz="2000" dirty="0"/>
              <a:t>Badanie może również odpowiedzieć na pytanie, czy zespół FASD stwierdzany u matek jest czynnikiem ryzyka rozwoju podobnych cech</a:t>
            </a:r>
            <a:br>
              <a:rPr lang="pl-PL" sz="2000" dirty="0"/>
            </a:br>
            <a:r>
              <a:rPr lang="pl-PL" sz="2000" dirty="0"/>
              <a:t>u dziecka.</a:t>
            </a:r>
          </a:p>
          <a:p>
            <a:r>
              <a:rPr lang="pl-PL" sz="2000" dirty="0"/>
              <a:t>Wyniki mogą być wykorzystywane jako wzmocnienie prewencji,</a:t>
            </a:r>
            <a:br>
              <a:rPr lang="pl-PL" sz="2000" dirty="0"/>
            </a:br>
            <a:r>
              <a:rPr lang="pl-PL" sz="2000" dirty="0"/>
              <a:t>z wyodrębnieniem grupy dzieci szczególnie narażonych na toksyczne działanie alkoholu.</a:t>
            </a:r>
          </a:p>
          <a:p>
            <a:r>
              <a:rPr lang="pl-PL" sz="2000" dirty="0"/>
              <a:t>Wyniki badań mogą być pomocne w diagnostyce różnicowej problematycznych zespołów klinicznych, z niepełnymi cechami </a:t>
            </a:r>
            <a:r>
              <a:rPr lang="pl-PL" sz="2000" dirty="0" err="1"/>
              <a:t>dysmorficznymi</a:t>
            </a:r>
            <a:r>
              <a:rPr lang="pl-PL" sz="2000" dirty="0"/>
              <a:t> lub brakiem cech </a:t>
            </a:r>
            <a:r>
              <a:rPr lang="pl-PL" sz="2000" dirty="0" err="1"/>
              <a:t>dysmorficznych</a:t>
            </a:r>
            <a:r>
              <a:rPr lang="pl-PL" sz="2000" dirty="0"/>
              <a:t>.</a:t>
            </a:r>
          </a:p>
          <a:p>
            <a:r>
              <a:rPr lang="pl-PL" sz="2000" dirty="0"/>
              <a:t>Analiza może być początkiem badań, zmierzających do indywidualizacji psychofarmakologii w oparciu o genotyp.</a:t>
            </a:r>
          </a:p>
        </p:txBody>
      </p:sp>
    </p:spTree>
    <p:extLst>
      <p:ext uri="{BB962C8B-B14F-4D97-AF65-F5344CB8AC3E}">
        <p14:creationId xmlns:p14="http://schemas.microsoft.com/office/powerpoint/2010/main" val="3903735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1F887299-73FD-4DD4-9DAB-FE45043463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5021" y="444122"/>
            <a:ext cx="8228510" cy="1078970"/>
          </a:xfrm>
          <a:solidFill>
            <a:schemeClr val="bg1">
              <a:lumMod val="95000"/>
            </a:schemeClr>
          </a:solidFill>
          <a:ln/>
        </p:spPr>
        <p:txBody>
          <a:bodyPr/>
          <a:lstStyle/>
          <a:p>
            <a:pPr>
              <a:tabLst>
                <a:tab pos="0" algn="l"/>
                <a:tab pos="768345" algn="l"/>
                <a:tab pos="1539415" algn="l"/>
                <a:tab pos="2310483" algn="l"/>
                <a:tab pos="3081553" algn="l"/>
                <a:tab pos="3852622" algn="l"/>
                <a:tab pos="4623692" algn="l"/>
                <a:tab pos="5394760" algn="l"/>
                <a:tab pos="6165830" algn="l"/>
                <a:tab pos="6936898" algn="l"/>
                <a:tab pos="7707969" algn="l"/>
                <a:tab pos="8479037" algn="l"/>
                <a:tab pos="9250107" algn="l"/>
                <a:tab pos="10021175" algn="l"/>
                <a:tab pos="10792245" algn="l"/>
                <a:tab pos="11563314" algn="l"/>
                <a:tab pos="12334384" algn="l"/>
                <a:tab pos="13105452" algn="l"/>
                <a:tab pos="13876522" algn="l"/>
                <a:tab pos="14647591" algn="l"/>
                <a:tab pos="15418661" algn="l"/>
              </a:tabLst>
            </a:pPr>
            <a:r>
              <a:rPr lang="pl-PL" altLang="pl-PL" sz="3433" b="1" dirty="0"/>
              <a:t>Materiał i metodyka (osoby z oceną </a:t>
            </a:r>
            <a:r>
              <a:rPr lang="pl-PL" altLang="pl-PL" sz="3433" b="1" dirty="0" err="1"/>
              <a:t>ststystyczną</a:t>
            </a:r>
            <a:r>
              <a:rPr lang="pl-PL" altLang="pl-PL" sz="3433" b="1" dirty="0"/>
              <a:t>)</a:t>
            </a: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5ECFFB65-FE9D-4C63-B218-231C2E5CC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5892" y="1635688"/>
            <a:ext cx="2844558" cy="14822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154470" tIns="77235" rIns="154470" bIns="77235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2060" b="1" dirty="0"/>
              <a:t>Grupa kontrolna</a:t>
            </a:r>
          </a:p>
          <a:p>
            <a:pPr algn="ctr">
              <a:buClrTx/>
              <a:buFontTx/>
              <a:buNone/>
            </a:pPr>
            <a:r>
              <a:rPr lang="pl-PL" altLang="pl-PL" sz="2060" b="1" dirty="0"/>
              <a:t>n=220</a:t>
            </a: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B0B03E35-9123-4B4D-9261-D3C054C18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2692" y="3073294"/>
            <a:ext cx="2223333" cy="11116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1716" b="1" dirty="0"/>
              <a:t> </a:t>
            </a:r>
          </a:p>
          <a:p>
            <a:pPr algn="ctr">
              <a:buClrTx/>
              <a:buFontTx/>
              <a:buNone/>
            </a:pPr>
            <a:r>
              <a:rPr lang="pl-PL" altLang="pl-PL" sz="1716" b="1" dirty="0"/>
              <a:t>FASD bez</a:t>
            </a:r>
          </a:p>
          <a:p>
            <a:pPr algn="ctr">
              <a:buClrTx/>
              <a:buFontTx/>
              <a:buNone/>
            </a:pPr>
            <a:r>
              <a:rPr lang="pl-PL" altLang="pl-PL" sz="1716" b="1" dirty="0"/>
              <a:t>dysmorfii </a:t>
            </a:r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837B7E1E-BC61-470B-92A6-1349E2C5D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7127" y="3991470"/>
            <a:ext cx="1359612" cy="863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2060" b="1" dirty="0"/>
              <a:t>Matki </a:t>
            </a:r>
          </a:p>
          <a:p>
            <a:pPr algn="ctr">
              <a:buClrTx/>
              <a:buFontTx/>
              <a:buNone/>
            </a:pPr>
            <a:r>
              <a:rPr lang="pl-PL" altLang="pl-PL" sz="2060" b="1" dirty="0"/>
              <a:t>(n=100)</a:t>
            </a: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078DCC0D-4E20-47BF-AA2B-BCB61E508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4556" y="4184962"/>
            <a:ext cx="1482222" cy="863720"/>
          </a:xfrm>
          <a:prstGeom prst="rect">
            <a:avLst/>
          </a:prstGeom>
          <a:noFill/>
          <a:ln w="9525" cap="flat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2060" b="1" dirty="0">
                <a:solidFill>
                  <a:schemeClr val="tx1"/>
                </a:solidFill>
              </a:rPr>
              <a:t>Dzieci</a:t>
            </a:r>
          </a:p>
          <a:p>
            <a:pPr algn="ctr">
              <a:buClrTx/>
              <a:buFontTx/>
              <a:buNone/>
            </a:pPr>
            <a:r>
              <a:rPr lang="pl-PL" altLang="pl-PL" sz="2060" b="1" dirty="0">
                <a:solidFill>
                  <a:schemeClr val="tx1"/>
                </a:solidFill>
              </a:rPr>
              <a:t>(n=120)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54DA0A59-EF68-4B8D-840A-532634267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824" y="1792834"/>
            <a:ext cx="2967167" cy="14822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154470" tIns="77235" rIns="154470" bIns="77235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2060" b="1" dirty="0"/>
              <a:t>Grupa badana </a:t>
            </a:r>
          </a:p>
          <a:p>
            <a:pPr algn="ctr">
              <a:buClrTx/>
              <a:buFontTx/>
              <a:buNone/>
            </a:pPr>
            <a:r>
              <a:rPr lang="pl-PL" altLang="pl-PL" sz="2060" b="1" dirty="0"/>
              <a:t>n=334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07B0D89F-239F-4B84-BAF7-23A9C447F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021" y="3133828"/>
            <a:ext cx="4324054" cy="3337723"/>
          </a:xfrm>
          <a:prstGeom prst="rect">
            <a:avLst/>
          </a:prstGeom>
          <a:solidFill>
            <a:schemeClr val="bg1"/>
          </a:solidFill>
          <a:ln w="9525" cap="flat">
            <a:solidFill>
              <a:schemeClr val="tx1"/>
            </a:solidFill>
            <a:round/>
            <a:headEnd/>
            <a:tailEnd/>
          </a:ln>
          <a:effectLst/>
        </p:spPr>
        <p:txBody>
          <a:bodyPr lIns="154470" tIns="77235" rIns="154470" bIns="77235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2060" b="1" dirty="0"/>
              <a:t>Matki</a:t>
            </a:r>
          </a:p>
          <a:p>
            <a:pPr algn="ctr">
              <a:buClrTx/>
              <a:buFontTx/>
              <a:buNone/>
            </a:pPr>
            <a:r>
              <a:rPr lang="pl-PL" altLang="pl-PL" sz="2060" b="1" dirty="0"/>
              <a:t>(n=151)</a:t>
            </a:r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CA3206A5-7B5E-45F6-A465-254BB7777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2222" y="3275057"/>
            <a:ext cx="1607557" cy="10108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1545" b="1" dirty="0"/>
              <a:t>FASD z</a:t>
            </a:r>
          </a:p>
          <a:p>
            <a:pPr algn="ctr">
              <a:buClrTx/>
              <a:buFontTx/>
              <a:buNone/>
            </a:pPr>
            <a:r>
              <a:rPr lang="pl-PL" altLang="pl-PL" sz="1545" b="1" dirty="0"/>
              <a:t> dysmorfiami</a:t>
            </a:r>
            <a:r>
              <a:rPr lang="pl-PL" altLang="pl-PL" sz="1716" b="1" dirty="0"/>
              <a:t> </a:t>
            </a:r>
          </a:p>
        </p:txBody>
      </p:sp>
      <p:sp>
        <p:nvSpPr>
          <p:cNvPr id="18442" name="Text Box 10">
            <a:extLst>
              <a:ext uri="{FF2B5EF4-FFF2-40B4-BE49-F238E27FC236}">
                <a16:creationId xmlns:a16="http://schemas.microsoft.com/office/drawing/2014/main" id="{67B263F6-8AAD-452C-AD74-EF76D19DB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1490" y="4830949"/>
            <a:ext cx="1237001" cy="12533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1888" b="1" dirty="0">
                <a:solidFill>
                  <a:schemeClr val="tx1"/>
                </a:solidFill>
              </a:rPr>
              <a:t>Dzieci</a:t>
            </a:r>
          </a:p>
          <a:p>
            <a:pPr algn="ctr">
              <a:buClrTx/>
              <a:buFontTx/>
              <a:buNone/>
            </a:pPr>
            <a:r>
              <a:rPr lang="pl-PL" altLang="pl-PL" sz="1888" b="1" dirty="0">
                <a:solidFill>
                  <a:schemeClr val="tx1"/>
                </a:solidFill>
              </a:rPr>
              <a:t>FAS (n=141)</a:t>
            </a:r>
          </a:p>
        </p:txBody>
      </p:sp>
      <p:sp>
        <p:nvSpPr>
          <p:cNvPr id="18443" name="Text Box 11">
            <a:extLst>
              <a:ext uri="{FF2B5EF4-FFF2-40B4-BE49-F238E27FC236}">
                <a16:creationId xmlns:a16="http://schemas.microsoft.com/office/drawing/2014/main" id="{7CF7F63C-AA65-4A5B-B51F-C987DD850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167" y="5127833"/>
            <a:ext cx="1111666" cy="743836"/>
          </a:xfrm>
          <a:prstGeom prst="rect">
            <a:avLst/>
          </a:prstGeom>
          <a:noFill/>
          <a:ln w="9525" cap="flat">
            <a:solidFill>
              <a:srgbClr val="3465A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pl-PL" altLang="pl-PL" sz="1888" b="1" dirty="0"/>
              <a:t>pFAS </a:t>
            </a:r>
          </a:p>
          <a:p>
            <a:pPr>
              <a:buClrTx/>
              <a:buFontTx/>
              <a:buNone/>
            </a:pPr>
            <a:r>
              <a:rPr lang="pl-PL" altLang="pl-PL" sz="1888" b="1" dirty="0"/>
              <a:t>(n=42</a:t>
            </a:r>
            <a:r>
              <a:rPr lang="pl-PL" altLang="pl-PL" sz="2060" b="1" dirty="0"/>
              <a:t>)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609118F-0AF7-44CB-985C-DB80A7D5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8A38D25-86C5-43DC-B2C1-9C26DBD5E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844823"/>
            <a:ext cx="7571184" cy="4032449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Całkowita liczba osób zrekrutowanych do badania: 1100 osób (matki </a:t>
            </a:r>
            <a:r>
              <a:rPr lang="pl-PL"/>
              <a:t>i dzieci)</a:t>
            </a:r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B140761-833B-44EE-9BBF-C43B62BD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</p:spTree>
    <p:extLst>
      <p:ext uri="{BB962C8B-B14F-4D97-AF65-F5344CB8AC3E}">
        <p14:creationId xmlns:p14="http://schemas.microsoft.com/office/powerpoint/2010/main" val="2356577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1A61CD70-7F1C-4EBA-BA07-2C09F35D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35896" y="692696"/>
            <a:ext cx="5508104" cy="1059467"/>
          </a:xfrm>
          <a:solidFill>
            <a:schemeClr val="bg1">
              <a:lumMod val="95000"/>
            </a:schemeClr>
          </a:solidFill>
          <a:ln/>
        </p:spPr>
        <p:txBody>
          <a:bodyPr/>
          <a:lstStyle/>
          <a:p>
            <a:pPr>
              <a:tabLst>
                <a:tab pos="0" algn="l"/>
                <a:tab pos="768345" algn="l"/>
                <a:tab pos="1539415" algn="l"/>
                <a:tab pos="2310483" algn="l"/>
                <a:tab pos="3081553" algn="l"/>
                <a:tab pos="3852622" algn="l"/>
                <a:tab pos="4623692" algn="l"/>
                <a:tab pos="5394760" algn="l"/>
                <a:tab pos="6165830" algn="l"/>
                <a:tab pos="6936898" algn="l"/>
                <a:tab pos="7707969" algn="l"/>
                <a:tab pos="8479037" algn="l"/>
                <a:tab pos="9250107" algn="l"/>
                <a:tab pos="10021175" algn="l"/>
                <a:tab pos="10792245" algn="l"/>
                <a:tab pos="11563314" algn="l"/>
                <a:tab pos="12334384" algn="l"/>
                <a:tab pos="13105452" algn="l"/>
                <a:tab pos="13876522" algn="l"/>
                <a:tab pos="14647591" algn="l"/>
                <a:tab pos="15418661" algn="l"/>
              </a:tabLst>
            </a:pPr>
            <a:r>
              <a:rPr lang="pl-PL" altLang="pl-PL" sz="2403" b="1" dirty="0"/>
              <a:t>Rozkład częstości genotypów i alleli SNP </a:t>
            </a:r>
            <a:r>
              <a:rPr lang="pl-PL" altLang="pl-PL" sz="2403" b="1" i="1" dirty="0"/>
              <a:t>ADH</a:t>
            </a:r>
            <a:r>
              <a:rPr lang="pl-PL" altLang="pl-PL" sz="2403" b="1" dirty="0"/>
              <a:t>1B rs1229984 (C&gt;T) w zależności od nasilenia cech FASD u dzieci</a:t>
            </a:r>
          </a:p>
        </p:txBody>
      </p:sp>
      <p:graphicFrame>
        <p:nvGraphicFramePr>
          <p:cNvPr id="20482" name="Object 2">
            <a:extLst>
              <a:ext uri="{FF2B5EF4-FFF2-40B4-BE49-F238E27FC236}">
                <a16:creationId xmlns:a16="http://schemas.microsoft.com/office/drawing/2014/main" id="{5276C786-9ADD-4D41-9F9B-CDC867FC43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138" y="1752163"/>
          <a:ext cx="3460505" cy="3050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460160" imgH="1144440" progId="">
                  <p:embed/>
                </p:oleObj>
              </mc:Choice>
              <mc:Fallback>
                <p:oleObj r:id="rId3" imgW="1460160" imgH="1144440" progId="">
                  <p:embed/>
                  <p:pic>
                    <p:nvPicPr>
                      <p:cNvPr id="20482" name="Object 2">
                        <a:extLst>
                          <a:ext uri="{FF2B5EF4-FFF2-40B4-BE49-F238E27FC236}">
                            <a16:creationId xmlns:a16="http://schemas.microsoft.com/office/drawing/2014/main" id="{5276C786-9ADD-4D41-9F9B-CDC867FC43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138" y="1752163"/>
                        <a:ext cx="3460505" cy="3050766"/>
                      </a:xfrm>
                      <a:prstGeom prst="rect">
                        <a:avLst/>
                      </a:prstGeom>
                      <a:noFill/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Freeform 3">
            <a:extLst>
              <a:ext uri="{FF2B5EF4-FFF2-40B4-BE49-F238E27FC236}">
                <a16:creationId xmlns:a16="http://schemas.microsoft.com/office/drawing/2014/main" id="{4D734981-1AD8-44BF-B86D-69D07FBAF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08" y="2223334"/>
            <a:ext cx="204351" cy="250670"/>
          </a:xfrm>
          <a:custGeom>
            <a:avLst/>
            <a:gdLst>
              <a:gd name="T0" fmla="*/ 165 w 331"/>
              <a:gd name="T1" fmla="*/ 405 h 406"/>
              <a:gd name="T2" fmla="*/ 0 w 331"/>
              <a:gd name="T3" fmla="*/ 405 h 406"/>
              <a:gd name="T4" fmla="*/ 0 w 331"/>
              <a:gd name="T5" fmla="*/ 0 h 406"/>
              <a:gd name="T6" fmla="*/ 330 w 331"/>
              <a:gd name="T7" fmla="*/ 0 h 406"/>
              <a:gd name="T8" fmla="*/ 330 w 331"/>
              <a:gd name="T9" fmla="*/ 405 h 406"/>
              <a:gd name="T10" fmla="*/ 165 w 331"/>
              <a:gd name="T11" fmla="*/ 405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1" h="406">
                <a:moveTo>
                  <a:pt x="165" y="405"/>
                </a:moveTo>
                <a:lnTo>
                  <a:pt x="0" y="405"/>
                </a:lnTo>
                <a:lnTo>
                  <a:pt x="0" y="0"/>
                </a:lnTo>
                <a:lnTo>
                  <a:pt x="330" y="0"/>
                </a:lnTo>
                <a:lnTo>
                  <a:pt x="330" y="405"/>
                </a:lnTo>
                <a:lnTo>
                  <a:pt x="165" y="405"/>
                </a:lnTo>
              </a:path>
            </a:pathLst>
          </a:custGeom>
          <a:solidFill>
            <a:srgbClr val="0045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20484" name="Freeform 4">
            <a:extLst>
              <a:ext uri="{FF2B5EF4-FFF2-40B4-BE49-F238E27FC236}">
                <a16:creationId xmlns:a16="http://schemas.microsoft.com/office/drawing/2014/main" id="{9FC72753-67FC-42DB-8972-23527BBF8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973" y="2702876"/>
            <a:ext cx="204351" cy="250670"/>
          </a:xfrm>
          <a:custGeom>
            <a:avLst/>
            <a:gdLst>
              <a:gd name="T0" fmla="*/ 165 w 331"/>
              <a:gd name="T1" fmla="*/ 404 h 405"/>
              <a:gd name="T2" fmla="*/ 0 w 331"/>
              <a:gd name="T3" fmla="*/ 404 h 405"/>
              <a:gd name="T4" fmla="*/ 0 w 331"/>
              <a:gd name="T5" fmla="*/ 0 h 405"/>
              <a:gd name="T6" fmla="*/ 330 w 331"/>
              <a:gd name="T7" fmla="*/ 0 h 405"/>
              <a:gd name="T8" fmla="*/ 330 w 331"/>
              <a:gd name="T9" fmla="*/ 404 h 405"/>
              <a:gd name="T10" fmla="*/ 165 w 331"/>
              <a:gd name="T11" fmla="*/ 404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1" h="405">
                <a:moveTo>
                  <a:pt x="165" y="404"/>
                </a:moveTo>
                <a:lnTo>
                  <a:pt x="0" y="404"/>
                </a:lnTo>
                <a:lnTo>
                  <a:pt x="0" y="0"/>
                </a:lnTo>
                <a:lnTo>
                  <a:pt x="330" y="0"/>
                </a:lnTo>
                <a:lnTo>
                  <a:pt x="330" y="404"/>
                </a:lnTo>
                <a:lnTo>
                  <a:pt x="165" y="404"/>
                </a:lnTo>
              </a:path>
            </a:pathLst>
          </a:custGeom>
          <a:solidFill>
            <a:srgbClr val="FF42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20485" name="Text Box 5">
            <a:extLst>
              <a:ext uri="{FF2B5EF4-FFF2-40B4-BE49-F238E27FC236}">
                <a16:creationId xmlns:a16="http://schemas.microsoft.com/office/drawing/2014/main" id="{06A83226-4533-42E0-A800-594DD61BB84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942556" y="2223334"/>
            <a:ext cx="1359696" cy="188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pl-PL" altLang="pl-PL" sz="1373" b="1" dirty="0">
                <a:cs typeface="Arial" panose="020B0604020202020204" pitchFamily="34" charset="0"/>
              </a:rPr>
              <a:t>FASD-DYS – dzieci z obecnymi dysmorfologiami</a:t>
            </a:r>
          </a:p>
        </p:txBody>
      </p:sp>
      <p:sp>
        <p:nvSpPr>
          <p:cNvPr id="20486" name="Text Box 6">
            <a:extLst>
              <a:ext uri="{FF2B5EF4-FFF2-40B4-BE49-F238E27FC236}">
                <a16:creationId xmlns:a16="http://schemas.microsoft.com/office/drawing/2014/main" id="{55453B20-3E9F-484A-B864-A3CF50C1CFE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920758" y="2687464"/>
            <a:ext cx="392778" cy="462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pl-PL" altLang="pl-PL" sz="1373" b="1" dirty="0">
                <a:cs typeface="Arial" panose="020B0604020202020204" pitchFamily="34" charset="0"/>
              </a:rPr>
              <a:t>FASD-NORM dzieci bez dysmorfologii</a:t>
            </a:r>
          </a:p>
        </p:txBody>
      </p:sp>
      <p:graphicFrame>
        <p:nvGraphicFramePr>
          <p:cNvPr id="20487" name="Group 7">
            <a:extLst>
              <a:ext uri="{FF2B5EF4-FFF2-40B4-BE49-F238E27FC236}">
                <a16:creationId xmlns:a16="http://schemas.microsoft.com/office/drawing/2014/main" id="{6D9FFA84-3C6F-49D0-BFEE-B92D17683482}"/>
              </a:ext>
            </a:extLst>
          </p:cNvPr>
          <p:cNvGraphicFramePr>
            <a:graphicFrameLocks noGrp="1"/>
          </p:cNvGraphicFramePr>
          <p:nvPr/>
        </p:nvGraphicFramePr>
        <p:xfrm>
          <a:off x="4262751" y="3683758"/>
          <a:ext cx="4017399" cy="129161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339133">
                  <a:extLst>
                    <a:ext uri="{9D8B030D-6E8A-4147-A177-3AD203B41FA5}">
                      <a16:colId xmlns:a16="http://schemas.microsoft.com/office/drawing/2014/main" val="3357075111"/>
                    </a:ext>
                  </a:extLst>
                </a:gridCol>
                <a:gridCol w="1339133">
                  <a:extLst>
                    <a:ext uri="{9D8B030D-6E8A-4147-A177-3AD203B41FA5}">
                      <a16:colId xmlns:a16="http://schemas.microsoft.com/office/drawing/2014/main" val="2084797482"/>
                    </a:ext>
                  </a:extLst>
                </a:gridCol>
                <a:gridCol w="1339133">
                  <a:extLst>
                    <a:ext uri="{9D8B030D-6E8A-4147-A177-3AD203B41FA5}">
                      <a16:colId xmlns:a16="http://schemas.microsoft.com/office/drawing/2014/main" val="1563854207"/>
                    </a:ext>
                  </a:extLst>
                </a:gridCol>
              </a:tblGrid>
              <a:tr h="645805">
                <a:tc>
                  <a:txBody>
                    <a:bodyPr/>
                    <a:lstStyle>
                      <a:lvl1pPr>
                        <a:spcBef>
                          <a:spcPts val="538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463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4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325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325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</a:endParaRPr>
                    </a:p>
                  </a:txBody>
                  <a:tcPr marL="154470" marR="154470" marT="80324" marB="80324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ts val="538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463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4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</a:pPr>
                      <a:r>
                        <a:rPr kumimoji="0" lang="pl-PL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CT vs CC</a:t>
                      </a:r>
                      <a:endParaRPr kumimoji="0" lang="pl-PL" altLang="pl-P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</a:endParaRPr>
                    </a:p>
                  </a:txBody>
                  <a:tcPr marL="154470" marR="154470" marT="80324" marB="80324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ts val="538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463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4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</a:pPr>
                      <a:r>
                        <a:rPr kumimoji="0" lang="en-CA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OR (95% CI)</a:t>
                      </a:r>
                      <a:endParaRPr kumimoji="0" lang="en-CA" altLang="pl-P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54470" marR="154470" marT="80324" marB="80324" anchor="ctr" horzOverflow="overflow"/>
                </a:tc>
                <a:extLst>
                  <a:ext uri="{0D108BD9-81ED-4DB2-BD59-A6C34878D82A}">
                    <a16:rowId xmlns:a16="http://schemas.microsoft.com/office/drawing/2014/main" val="1066779799"/>
                  </a:ext>
                </a:extLst>
              </a:tr>
              <a:tr h="645805">
                <a:tc>
                  <a:txBody>
                    <a:bodyPr/>
                    <a:lstStyle>
                      <a:lvl1pPr>
                        <a:spcBef>
                          <a:spcPts val="538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463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4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</a:pPr>
                      <a:r>
                        <a:rPr kumimoji="0" lang="pl-PL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p</a:t>
                      </a:r>
                      <a:r>
                        <a:rPr kumimoji="0" lang="pl-PL" altLang="pl-PL" sz="1400" b="1" u="none" strike="noStrike" cap="none" normalizeH="0" baseline="33000" dirty="0">
                          <a:ln>
                            <a:noFill/>
                          </a:ln>
                          <a:effectLst/>
                          <a:latin typeface="+mn-lt"/>
                        </a:rPr>
                        <a:t>a</a:t>
                      </a:r>
                      <a:r>
                        <a:rPr kumimoji="0" lang="pl-PL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=0,4</a:t>
                      </a:r>
                      <a:endParaRPr kumimoji="0" lang="pl-PL" altLang="pl-P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</a:endParaRPr>
                    </a:p>
                  </a:txBody>
                  <a:tcPr marL="154470" marR="154470" marT="80324" marB="80324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ts val="538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463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4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</a:pPr>
                      <a:r>
                        <a:rPr kumimoji="0" lang="pl-PL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p</a:t>
                      </a:r>
                      <a:r>
                        <a:rPr kumimoji="0" lang="pl-PL" altLang="pl-PL" sz="1400" b="1" u="none" strike="noStrike" cap="none" normalizeH="0" baseline="33000" dirty="0">
                          <a:ln>
                            <a:noFill/>
                          </a:ln>
                          <a:effectLst/>
                          <a:latin typeface="+mn-lt"/>
                        </a:rPr>
                        <a:t>b</a:t>
                      </a:r>
                      <a:r>
                        <a:rPr kumimoji="0" lang="pl-PL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=0,49</a:t>
                      </a:r>
                      <a:endParaRPr kumimoji="0" lang="pl-PL" altLang="pl-P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</a:endParaRPr>
                    </a:p>
                  </a:txBody>
                  <a:tcPr marL="154470" marR="154470" marT="80324" marB="80324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ts val="538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463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4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325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325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  <a:defRPr sz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</a:pPr>
                      <a:r>
                        <a:rPr kumimoji="0" lang="pl-PL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0,70 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</a:tabLst>
                      </a:pPr>
                      <a:r>
                        <a:rPr kumimoji="0" lang="pl-PL" altLang="pl-PL" sz="1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(0,29-1,71)</a:t>
                      </a:r>
                      <a:endParaRPr kumimoji="0" lang="pl-PL" altLang="pl-PL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panose="020B0503020204020204" pitchFamily="34" charset="-122"/>
                      </a:endParaRPr>
                    </a:p>
                  </a:txBody>
                  <a:tcPr marL="154470" marR="154470" marT="80324" marB="80324" anchor="ctr" horzOverflow="overflow"/>
                </a:tc>
                <a:extLst>
                  <a:ext uri="{0D108BD9-81ED-4DB2-BD59-A6C34878D82A}">
                    <a16:rowId xmlns:a16="http://schemas.microsoft.com/office/drawing/2014/main" val="971948002"/>
                  </a:ext>
                </a:extLst>
              </a:tr>
            </a:tbl>
          </a:graphicData>
        </a:graphic>
      </p:graphicFrame>
      <p:sp>
        <p:nvSpPr>
          <p:cNvPr id="20511" name="Text Box 31">
            <a:extLst>
              <a:ext uri="{FF2B5EF4-FFF2-40B4-BE49-F238E27FC236}">
                <a16:creationId xmlns:a16="http://schemas.microsoft.com/office/drawing/2014/main" id="{57C3D1BC-8773-44B9-BF52-672B9C842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58" y="5127833"/>
            <a:ext cx="7195858" cy="623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pl-PL" altLang="pl-PL" sz="1373" b="1" baseline="28000" dirty="0"/>
              <a:t>a </a:t>
            </a:r>
            <a:r>
              <a:rPr lang="pl-PL" altLang="pl-PL" sz="1373" b="1" dirty="0"/>
              <a:t>porównanie rozkładu trzech możliwych genotypów pomiędzy grupami, test Chi2; </a:t>
            </a:r>
          </a:p>
          <a:p>
            <a:r>
              <a:rPr lang="pl-PL" altLang="pl-PL" sz="1373" b="1" baseline="28000" dirty="0"/>
              <a:t>b </a:t>
            </a:r>
            <a:r>
              <a:rPr lang="pl-PL" altLang="pl-PL" sz="1373" b="1" dirty="0"/>
              <a:t>porównanie dwóch grup w różnych modelach, test dokładny Fishera</a:t>
            </a:r>
            <a:r>
              <a:rPr lang="pl-PL" altLang="pl-PL" sz="1373" dirty="0"/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>
            <a:extLst>
              <a:ext uri="{FF2B5EF4-FFF2-40B4-BE49-F238E27FC236}">
                <a16:creationId xmlns:a16="http://schemas.microsoft.com/office/drawing/2014/main" id="{3E857DBB-168A-49D7-B56C-6CFD6626C6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4077" y="747189"/>
            <a:ext cx="7056784" cy="931208"/>
          </a:xfrm>
          <a:solidFill>
            <a:schemeClr val="bg1">
              <a:lumMod val="95000"/>
            </a:schemeClr>
          </a:solidFill>
          <a:ln/>
        </p:spPr>
        <p:txBody>
          <a:bodyPr/>
          <a:lstStyle/>
          <a:p>
            <a:pPr>
              <a:tabLst>
                <a:tab pos="0" algn="l"/>
                <a:tab pos="768345" algn="l"/>
                <a:tab pos="1539415" algn="l"/>
                <a:tab pos="2310483" algn="l"/>
                <a:tab pos="3081553" algn="l"/>
                <a:tab pos="3852622" algn="l"/>
                <a:tab pos="4623692" algn="l"/>
                <a:tab pos="5394760" algn="l"/>
                <a:tab pos="6165830" algn="l"/>
                <a:tab pos="6936898" algn="l"/>
                <a:tab pos="7707969" algn="l"/>
                <a:tab pos="8479037" algn="l"/>
                <a:tab pos="9250107" algn="l"/>
                <a:tab pos="10021175" algn="l"/>
                <a:tab pos="10792245" algn="l"/>
                <a:tab pos="11563314" algn="l"/>
                <a:tab pos="12334384" algn="l"/>
                <a:tab pos="13105452" algn="l"/>
                <a:tab pos="13876522" algn="l"/>
                <a:tab pos="14647591" algn="l"/>
                <a:tab pos="15418661" algn="l"/>
              </a:tabLst>
            </a:pPr>
            <a:r>
              <a:rPr lang="pl-PL" altLang="pl-PL" sz="2403" b="1" dirty="0"/>
              <a:t>Rozkład częstości genotypów i alleli polimorfizmu </a:t>
            </a:r>
            <a:br>
              <a:rPr lang="pl-PL" altLang="pl-PL" sz="2403" b="1" dirty="0"/>
            </a:br>
            <a:r>
              <a:rPr lang="pl-PL" altLang="pl-PL" sz="2403" b="1" i="1" dirty="0"/>
              <a:t>ADH</a:t>
            </a:r>
            <a:r>
              <a:rPr lang="pl-PL" altLang="pl-PL" sz="2403" b="1" dirty="0"/>
              <a:t>1B</a:t>
            </a:r>
            <a:r>
              <a:rPr lang="pl-PL" altLang="pl-PL" sz="2403" b="1" i="1" dirty="0"/>
              <a:t> </a:t>
            </a:r>
            <a:r>
              <a:rPr lang="pl-PL" altLang="pl-PL" sz="2403" b="1" dirty="0"/>
              <a:t>rs1229984 (C&gt;T) w grupach matek w zależności od nasilenia cech FASD u ich dzieci</a:t>
            </a:r>
          </a:p>
        </p:txBody>
      </p:sp>
      <p:graphicFrame>
        <p:nvGraphicFramePr>
          <p:cNvPr id="21507" name="Object 3">
            <a:extLst>
              <a:ext uri="{FF2B5EF4-FFF2-40B4-BE49-F238E27FC236}">
                <a16:creationId xmlns:a16="http://schemas.microsoft.com/office/drawing/2014/main" id="{15645CC3-2DD5-4DFB-ABE2-7FD5E25458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375972"/>
              </p:ext>
            </p:extLst>
          </p:nvPr>
        </p:nvGraphicFramePr>
        <p:xfrm>
          <a:off x="797142" y="1733187"/>
          <a:ext cx="4336391" cy="2416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448360" imgH="1445760" progId="">
                  <p:embed/>
                </p:oleObj>
              </mc:Choice>
              <mc:Fallback>
                <p:oleObj r:id="rId3" imgW="2448360" imgH="1445760" progId="">
                  <p:embed/>
                  <p:pic>
                    <p:nvPicPr>
                      <p:cNvPr id="21507" name="Object 3">
                        <a:extLst>
                          <a:ext uri="{FF2B5EF4-FFF2-40B4-BE49-F238E27FC236}">
                            <a16:creationId xmlns:a16="http://schemas.microsoft.com/office/drawing/2014/main" id="{15645CC3-2DD5-4DFB-ABE2-7FD5E25458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142" y="1733187"/>
                        <a:ext cx="4336391" cy="241678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9DA5639-354B-4D2F-88BD-573A5A911A73}"/>
              </a:ext>
            </a:extLst>
          </p:cNvPr>
          <p:cNvGraphicFramePr/>
          <p:nvPr/>
        </p:nvGraphicFramePr>
        <p:xfrm>
          <a:off x="5313111" y="2038055"/>
          <a:ext cx="2593888" cy="1408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1508" name="Freeform 4">
            <a:extLst>
              <a:ext uri="{FF2B5EF4-FFF2-40B4-BE49-F238E27FC236}">
                <a16:creationId xmlns:a16="http://schemas.microsoft.com/office/drawing/2014/main" id="{B074D224-7BE6-4355-8DDD-923087AA6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22" y="4403070"/>
            <a:ext cx="204350" cy="188003"/>
          </a:xfrm>
          <a:custGeom>
            <a:avLst/>
            <a:gdLst>
              <a:gd name="T0" fmla="*/ 165 w 331"/>
              <a:gd name="T1" fmla="*/ 303 h 304"/>
              <a:gd name="T2" fmla="*/ 0 w 331"/>
              <a:gd name="T3" fmla="*/ 303 h 304"/>
              <a:gd name="T4" fmla="*/ 0 w 331"/>
              <a:gd name="T5" fmla="*/ 0 h 304"/>
              <a:gd name="T6" fmla="*/ 330 w 331"/>
              <a:gd name="T7" fmla="*/ 0 h 304"/>
              <a:gd name="T8" fmla="*/ 330 w 331"/>
              <a:gd name="T9" fmla="*/ 303 h 304"/>
              <a:gd name="T10" fmla="*/ 165 w 331"/>
              <a:gd name="T11" fmla="*/ 303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1" h="304">
                <a:moveTo>
                  <a:pt x="165" y="303"/>
                </a:moveTo>
                <a:lnTo>
                  <a:pt x="0" y="303"/>
                </a:lnTo>
                <a:lnTo>
                  <a:pt x="0" y="0"/>
                </a:lnTo>
                <a:lnTo>
                  <a:pt x="330" y="0"/>
                </a:lnTo>
                <a:lnTo>
                  <a:pt x="330" y="303"/>
                </a:lnTo>
                <a:lnTo>
                  <a:pt x="165" y="303"/>
                </a:lnTo>
              </a:path>
            </a:pathLst>
          </a:custGeom>
          <a:solidFill>
            <a:srgbClr val="00458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21509" name="Freeform 5">
            <a:extLst>
              <a:ext uri="{FF2B5EF4-FFF2-40B4-BE49-F238E27FC236}">
                <a16:creationId xmlns:a16="http://schemas.microsoft.com/office/drawing/2014/main" id="{8700F05D-D5BC-41EA-A5D6-BC6EC4824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22" y="4868990"/>
            <a:ext cx="204350" cy="188002"/>
          </a:xfrm>
          <a:custGeom>
            <a:avLst/>
            <a:gdLst>
              <a:gd name="T0" fmla="*/ 165 w 331"/>
              <a:gd name="T1" fmla="*/ 303 h 304"/>
              <a:gd name="T2" fmla="*/ 0 w 331"/>
              <a:gd name="T3" fmla="*/ 303 h 304"/>
              <a:gd name="T4" fmla="*/ 0 w 331"/>
              <a:gd name="T5" fmla="*/ 0 h 304"/>
              <a:gd name="T6" fmla="*/ 330 w 331"/>
              <a:gd name="T7" fmla="*/ 0 h 304"/>
              <a:gd name="T8" fmla="*/ 330 w 331"/>
              <a:gd name="T9" fmla="*/ 303 h 304"/>
              <a:gd name="T10" fmla="*/ 165 w 331"/>
              <a:gd name="T11" fmla="*/ 303 h 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31" h="304">
                <a:moveTo>
                  <a:pt x="165" y="303"/>
                </a:moveTo>
                <a:lnTo>
                  <a:pt x="0" y="303"/>
                </a:lnTo>
                <a:lnTo>
                  <a:pt x="0" y="0"/>
                </a:lnTo>
                <a:lnTo>
                  <a:pt x="330" y="0"/>
                </a:lnTo>
                <a:lnTo>
                  <a:pt x="330" y="303"/>
                </a:lnTo>
                <a:lnTo>
                  <a:pt x="165" y="303"/>
                </a:lnTo>
              </a:path>
            </a:pathLst>
          </a:custGeom>
          <a:solidFill>
            <a:srgbClr val="FF0000"/>
          </a:solidFill>
          <a:ln>
            <a:noFill/>
          </a:ln>
          <a:effectLst/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123DEDC6-CB5B-40E1-8135-A59B59244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044" y="4386723"/>
            <a:ext cx="1359611" cy="23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pl-PL" altLang="pl-PL" sz="1545" b="1" dirty="0">
                <a:cs typeface="Arial" panose="020B0604020202020204" pitchFamily="34" charset="0"/>
              </a:rPr>
              <a:t>m-FASD-DYS-  matki dzieci FASD bez zmian morfologicznych</a:t>
            </a:r>
          </a:p>
        </p:txBody>
      </p:sp>
      <p:sp>
        <p:nvSpPr>
          <p:cNvPr id="21511" name="Text Box 7">
            <a:extLst>
              <a:ext uri="{FF2B5EF4-FFF2-40B4-BE49-F238E27FC236}">
                <a16:creationId xmlns:a16="http://schemas.microsoft.com/office/drawing/2014/main" id="{2A90CC5C-2895-4221-8F6A-34E15DEB0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044" y="4942556"/>
            <a:ext cx="1337813" cy="23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pl-PL" altLang="pl-PL" sz="1545" b="1" dirty="0">
                <a:cs typeface="Arial" panose="020B0604020202020204" pitchFamily="34" charset="0"/>
              </a:rPr>
              <a:t>m- FASD-NORM – matki dzieci FASD bez zmian morfologicznych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64A6575A-BC79-4F21-95A5-4C2046FBA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55" y="5375780"/>
            <a:ext cx="7413834" cy="1081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54470" tIns="77235" rIns="154470" bIns="77235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pl-PL" altLang="pl-PL" sz="1716" b="1" baseline="28000" dirty="0"/>
              <a:t>a </a:t>
            </a:r>
            <a:r>
              <a:rPr lang="pl-PL" altLang="pl-PL" sz="1373" b="1" dirty="0"/>
              <a:t>porównanie rozkładu trzech możliwych genotypów pomiędzy grupami, test Chi2; </a:t>
            </a:r>
          </a:p>
          <a:p>
            <a:r>
              <a:rPr lang="pl-PL" altLang="pl-PL" sz="1373" b="1" baseline="28000" dirty="0"/>
              <a:t>b </a:t>
            </a:r>
            <a:r>
              <a:rPr lang="pl-PL" altLang="pl-PL" sz="1373" b="1" dirty="0"/>
              <a:t>porównanie dwóch grup w różnych modelach, test dokładny Fishera</a:t>
            </a:r>
            <a:r>
              <a:rPr lang="pl-PL" altLang="pl-PL" sz="1373" dirty="0"/>
              <a:t>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380BEC3-ADCB-4EFA-8169-59A9683F4453}"/>
              </a:ext>
            </a:extLst>
          </p:cNvPr>
          <p:cNvSpPr txBox="1"/>
          <p:nvPr/>
        </p:nvSpPr>
        <p:spPr>
          <a:xfrm>
            <a:off x="6178663" y="3765498"/>
            <a:ext cx="1852351" cy="462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3" b="1" dirty="0"/>
              <a:t>p</a:t>
            </a:r>
            <a:r>
              <a:rPr lang="pl-PL" sz="2403" b="1" baseline="30000" dirty="0"/>
              <a:t>a</a:t>
            </a:r>
            <a:r>
              <a:rPr lang="pl-PL" sz="2403" b="1" dirty="0"/>
              <a:t>=0,34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9066020D-9DE1-4B81-BD80-946DB384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227" y="692696"/>
            <a:ext cx="8229600" cy="1143000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pl-PL" sz="2403" b="1" dirty="0"/>
              <a:t>Rozkład częstości genotypów i alleli polimorfizmu </a:t>
            </a:r>
            <a:r>
              <a:rPr lang="pl-PL" sz="2403" b="1" i="1" dirty="0"/>
              <a:t>ADH1B </a:t>
            </a:r>
            <a:r>
              <a:rPr lang="pl-PL" sz="2403" b="1" dirty="0"/>
              <a:t>rs1789891 (C&gt;A) w grupach dzieci w zależności od stopnia nasilenia cech FASD 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230B913E-8244-40C3-905E-B5C1606E2CAB}"/>
              </a:ext>
            </a:extLst>
          </p:cNvPr>
          <p:cNvGraphicFramePr/>
          <p:nvPr/>
        </p:nvGraphicFramePr>
        <p:xfrm>
          <a:off x="369962" y="1698748"/>
          <a:ext cx="4819986" cy="3584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3DC4EE54-94F2-40CE-8C57-7C8324AA25AC}"/>
              </a:ext>
            </a:extLst>
          </p:cNvPr>
          <p:cNvGraphicFramePr/>
          <p:nvPr/>
        </p:nvGraphicFramePr>
        <p:xfrm>
          <a:off x="5189948" y="1698748"/>
          <a:ext cx="2430052" cy="3762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pole tekstowe 1">
            <a:extLst>
              <a:ext uri="{FF2B5EF4-FFF2-40B4-BE49-F238E27FC236}">
                <a16:creationId xmlns:a16="http://schemas.microsoft.com/office/drawing/2014/main" id="{68C0FD87-B99C-48CD-A4C0-34D32EF5932F}"/>
              </a:ext>
            </a:extLst>
          </p:cNvPr>
          <p:cNvSpPr txBox="1"/>
          <p:nvPr/>
        </p:nvSpPr>
        <p:spPr>
          <a:xfrm>
            <a:off x="987908" y="5530021"/>
            <a:ext cx="7093609" cy="51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altLang="pl-PL" sz="1373" b="1" baseline="28000" dirty="0"/>
              <a:t>a </a:t>
            </a:r>
            <a:r>
              <a:rPr lang="pl-PL" altLang="pl-PL" sz="1373" b="1" dirty="0"/>
              <a:t>porównanie rozkładu trzech możliwych genotypów pomiędzy grupami, test Chi2; </a:t>
            </a:r>
          </a:p>
          <a:p>
            <a:r>
              <a:rPr lang="pl-PL" altLang="pl-PL" sz="1373" b="1" baseline="28000" dirty="0"/>
              <a:t>b </a:t>
            </a:r>
            <a:r>
              <a:rPr lang="pl-PL" altLang="pl-PL" sz="1373" b="1" dirty="0"/>
              <a:t>porównanie dwóch grup w różnych modelach, test dokładny Fishera</a:t>
            </a:r>
            <a:r>
              <a:rPr lang="pl-PL" altLang="pl-PL" sz="1373" dirty="0"/>
              <a:t>.</a:t>
            </a:r>
          </a:p>
        </p:txBody>
      </p:sp>
    </p:spTree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8557CD-B0B1-40A2-80A7-6865A668C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848" y="692696"/>
            <a:ext cx="7909723" cy="114666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pl-PL" sz="2060" b="1" dirty="0"/>
              <a:t>Rozkład częstości genotypów i alleli polimorfizmu </a:t>
            </a:r>
            <a:r>
              <a:rPr lang="pl-PL" sz="2060" b="1" i="1" dirty="0"/>
              <a:t>ADH</a:t>
            </a:r>
            <a:r>
              <a:rPr lang="pl-PL" sz="2060" b="1" dirty="0"/>
              <a:t>1B/1C rs1789891 (C&gt;A) w grupach matek dzieci w zależności od nasilenia cech dysmorfologii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F5E6BA4D-98AA-4D40-B74C-6C8C6BFEE9BE}"/>
              </a:ext>
            </a:extLst>
          </p:cNvPr>
          <p:cNvGraphicFramePr/>
          <p:nvPr/>
        </p:nvGraphicFramePr>
        <p:xfrm>
          <a:off x="617139" y="1698748"/>
          <a:ext cx="7909723" cy="3831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8116973E-DF1B-4772-8E40-B0D1D1BB6F16}"/>
              </a:ext>
            </a:extLst>
          </p:cNvPr>
          <p:cNvSpPr txBox="1"/>
          <p:nvPr/>
        </p:nvSpPr>
        <p:spPr>
          <a:xfrm>
            <a:off x="864318" y="2440285"/>
            <a:ext cx="1235894" cy="356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716" dirty="0"/>
              <a:t>p</a:t>
            </a:r>
            <a:r>
              <a:rPr lang="pl-PL" sz="1716" baseline="30000" dirty="0"/>
              <a:t>a</a:t>
            </a:r>
            <a:r>
              <a:rPr lang="pl-PL" sz="1716" dirty="0"/>
              <a:t>=0,25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E7696DB-D50E-4684-991E-03A55F3D4EC2}"/>
              </a:ext>
            </a:extLst>
          </p:cNvPr>
          <p:cNvSpPr txBox="1"/>
          <p:nvPr/>
        </p:nvSpPr>
        <p:spPr>
          <a:xfrm>
            <a:off x="2" y="5530021"/>
            <a:ext cx="8897628" cy="778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altLang="pl-PL" sz="1373" b="1" baseline="28000" dirty="0"/>
              <a:t>a </a:t>
            </a:r>
            <a:r>
              <a:rPr lang="pl-PL" altLang="pl-PL" sz="1373" b="1" dirty="0"/>
              <a:t>porównanie rozkładu trzech możliwych genotypów pomiędzy grupami, test Chi2; </a:t>
            </a:r>
          </a:p>
          <a:p>
            <a:r>
              <a:rPr lang="pl-PL" altLang="pl-PL" sz="1373" b="1" baseline="28000" dirty="0"/>
              <a:t>b </a:t>
            </a:r>
            <a:r>
              <a:rPr lang="pl-PL" altLang="pl-PL" sz="1373" b="1" dirty="0"/>
              <a:t>porównanie dwóch grup w różnych modelach, test dokładny Fishera</a:t>
            </a:r>
            <a:r>
              <a:rPr lang="pl-PL" altLang="pl-PL" sz="1373" dirty="0"/>
              <a:t>.</a:t>
            </a:r>
          </a:p>
          <a:p>
            <a:endParaRPr lang="pl-PL" sz="1716" dirty="0"/>
          </a:p>
        </p:txBody>
      </p:sp>
    </p:spTree>
    <p:extLst>
      <p:ext uri="{BB962C8B-B14F-4D97-AF65-F5344CB8AC3E}">
        <p14:creationId xmlns:p14="http://schemas.microsoft.com/office/powerpoint/2010/main" val="163519292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59B5A6D9-A1D6-4852-A42E-258FA7E05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1017116"/>
            <a:ext cx="8229600" cy="1143000"/>
          </a:xfrm>
        </p:spPr>
        <p:txBody>
          <a:bodyPr/>
          <a:lstStyle/>
          <a:p>
            <a:r>
              <a:rPr lang="pl-PL" sz="3500" dirty="0"/>
              <a:t>Skutki prenatalnej ekspozycji alkoholowej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BDEC7953-6DEE-4968-83FB-BB3C759D3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8188" y="1896247"/>
            <a:ext cx="3972095" cy="52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500"/>
              </a:spcBef>
              <a:buClrTx/>
              <a:buFontTx/>
              <a:buNone/>
            </a:pPr>
            <a:r>
              <a:rPr lang="pl-PL" altLang="pl-PL" sz="1600" b="1" dirty="0">
                <a:latin typeface="Calibri" panose="020F0502020204030204" pitchFamily="34" charset="0"/>
              </a:rPr>
              <a:t>Bez charakterystycznych objawów dysmorfii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8E3AED-05A0-4410-A591-BCE49E279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472" y="2542183"/>
            <a:ext cx="4139528" cy="39302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E3F078-3463-4FAE-A62E-AA7EC5063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542183"/>
            <a:ext cx="4265654" cy="3479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  <p:sp>
        <p:nvSpPr>
          <p:cNvPr id="9" name="Text Box 3">
            <a:extLst>
              <a:ext uri="{FF2B5EF4-FFF2-40B4-BE49-F238E27FC236}">
                <a16:creationId xmlns:a16="http://schemas.microsoft.com/office/drawing/2014/main" id="{45EE4F3D-FFD0-40DE-93AF-539C948C2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331" y="1896247"/>
            <a:ext cx="3972095" cy="52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500"/>
              </a:spcBef>
              <a:buClrTx/>
              <a:buFontTx/>
              <a:buNone/>
            </a:pPr>
            <a:r>
              <a:rPr lang="pl-PL" altLang="pl-PL" sz="1600" b="1" dirty="0">
                <a:latin typeface="Calibri" panose="020F0502020204030204" pitchFamily="34" charset="0"/>
              </a:rPr>
              <a:t>Z widocznymi wadami dysmorfii</a:t>
            </a: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51413F-7429-4645-BD8C-BCCE6ED6D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08" y="476672"/>
            <a:ext cx="7975880" cy="94096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pl-PL" sz="2746" b="1" dirty="0"/>
              <a:t>Wpływ polimorfizmu pojedynczego nukleotydu (SNP) na skuteczność i bezpieczeństwo terapii dzieci FASD</a:t>
            </a: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1B2EA8D9-36B4-4FFA-AEB3-248E3E3013B6}"/>
              </a:ext>
            </a:extLst>
          </p:cNvPr>
          <p:cNvGraphicFramePr>
            <a:graphicFrameLocks noGrp="1"/>
          </p:cNvGraphicFramePr>
          <p:nvPr/>
        </p:nvGraphicFramePr>
        <p:xfrm>
          <a:off x="674571" y="1698749"/>
          <a:ext cx="7975880" cy="448610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07609">
                  <a:extLst>
                    <a:ext uri="{9D8B030D-6E8A-4147-A177-3AD203B41FA5}">
                      <a16:colId xmlns:a16="http://schemas.microsoft.com/office/drawing/2014/main" val="902928890"/>
                    </a:ext>
                  </a:extLst>
                </a:gridCol>
                <a:gridCol w="2777315">
                  <a:extLst>
                    <a:ext uri="{9D8B030D-6E8A-4147-A177-3AD203B41FA5}">
                      <a16:colId xmlns:a16="http://schemas.microsoft.com/office/drawing/2014/main" val="386329871"/>
                    </a:ext>
                  </a:extLst>
                </a:gridCol>
                <a:gridCol w="1637905">
                  <a:extLst>
                    <a:ext uri="{9D8B030D-6E8A-4147-A177-3AD203B41FA5}">
                      <a16:colId xmlns:a16="http://schemas.microsoft.com/office/drawing/2014/main" val="3364362496"/>
                    </a:ext>
                  </a:extLst>
                </a:gridCol>
                <a:gridCol w="1353051">
                  <a:extLst>
                    <a:ext uri="{9D8B030D-6E8A-4147-A177-3AD203B41FA5}">
                      <a16:colId xmlns:a16="http://schemas.microsoft.com/office/drawing/2014/main" val="2075544284"/>
                    </a:ext>
                  </a:extLst>
                </a:gridCol>
              </a:tblGrid>
              <a:tr h="535510">
                <a:tc gridSpan="4">
                  <a:txBody>
                    <a:bodyPr/>
                    <a:lstStyle/>
                    <a:p>
                      <a:pPr algn="ctr"/>
                      <a:r>
                        <a:rPr lang="pl-PL" sz="2100" dirty="0"/>
                        <a:t>Polimorfizmy genów mające istotne powiązane z działaniem leków</a:t>
                      </a:r>
                      <a:endParaRPr lang="pl-PL" sz="2100" b="1" dirty="0"/>
                    </a:p>
                  </a:txBody>
                  <a:tcPr marL="156941" marR="156941" marT="78471" marB="7847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895953"/>
                  </a:ext>
                </a:extLst>
              </a:tr>
              <a:tr h="575451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LEK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SKUTECZNOŚĆ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DZIAŁANIE NIEPOŻĄDANE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/>
                        <a:t>LICZBA </a:t>
                      </a:r>
                    </a:p>
                    <a:p>
                      <a:pPr algn="ctr"/>
                      <a:r>
                        <a:rPr lang="pl-PL" sz="1400" b="1" dirty="0"/>
                        <a:t>LECZONYCH</a:t>
                      </a:r>
                    </a:p>
                  </a:txBody>
                  <a:tcPr marL="156941" marR="156941" marT="78471" marB="78471" anchor="ctr"/>
                </a:tc>
                <a:extLst>
                  <a:ext uri="{0D108BD9-81ED-4DB2-BD59-A6C34878D82A}">
                    <a16:rowId xmlns:a16="http://schemas.microsoft.com/office/drawing/2014/main" val="32986919"/>
                  </a:ext>
                </a:extLst>
              </a:tr>
              <a:tr h="784706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METYLOFENIDAT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Allel A</a:t>
                      </a:r>
                      <a:r>
                        <a:rPr lang="pl-PL" sz="1400" i="1" dirty="0"/>
                        <a:t> COMT </a:t>
                      </a:r>
                      <a:r>
                        <a:rPr lang="pl-PL" sz="1400" dirty="0"/>
                        <a:t>rs4680</a:t>
                      </a:r>
                    </a:p>
                    <a:p>
                      <a:pPr algn="ctr"/>
                      <a:r>
                        <a:rPr lang="pl-PL" sz="1400" dirty="0"/>
                        <a:t>p= 0,041417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b="1" i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Gothic" panose="020B0609070205080204" pitchFamily="49" charset="-128"/>
                          <a:cs typeface="Tahoma" panose="020B0604030504040204" pitchFamily="34" charset="0"/>
                        </a:rPr>
                        <a:t>115</a:t>
                      </a:r>
                    </a:p>
                  </a:txBody>
                  <a:tcPr marL="117706" marR="117706" marT="0" marB="0" anchor="ctr"/>
                </a:tc>
                <a:extLst>
                  <a:ext uri="{0D108BD9-81ED-4DB2-BD59-A6C34878D82A}">
                    <a16:rowId xmlns:a16="http://schemas.microsoft.com/office/drawing/2014/main" val="2345568637"/>
                  </a:ext>
                </a:extLst>
              </a:tr>
              <a:tr h="366196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RISPERYDON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b="1" i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Gothic" panose="020B0609070205080204" pitchFamily="49" charset="-128"/>
                          <a:cs typeface="Tahoma" panose="020B0604030504040204" pitchFamily="34" charset="0"/>
                        </a:rPr>
                        <a:t>112</a:t>
                      </a:r>
                    </a:p>
                  </a:txBody>
                  <a:tcPr marL="117706" marR="117706" marT="0" marB="0" anchor="ctr"/>
                </a:tc>
                <a:extLst>
                  <a:ext uri="{0D108BD9-81ED-4DB2-BD59-A6C34878D82A}">
                    <a16:rowId xmlns:a16="http://schemas.microsoft.com/office/drawing/2014/main" val="2874440557"/>
                  </a:ext>
                </a:extLst>
              </a:tr>
              <a:tr h="1203215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HALOPERYDOL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kern="1200" dirty="0">
                          <a:effectLst/>
                        </a:rPr>
                        <a:t>Rzadsze allele genów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l-PL" sz="1400" i="1" kern="1200" dirty="0">
                          <a:effectLst/>
                        </a:rPr>
                        <a:t>COMT</a:t>
                      </a:r>
                      <a:r>
                        <a:rPr lang="pl-PL" sz="1400" kern="1200" dirty="0">
                          <a:effectLst/>
                        </a:rPr>
                        <a:t> (rs4680),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l-PL" sz="1400" i="1" kern="1200" dirty="0">
                          <a:effectLst/>
                        </a:rPr>
                        <a:t>DRD2 </a:t>
                      </a:r>
                      <a:r>
                        <a:rPr lang="pl-PL" sz="1400" kern="1200" dirty="0">
                          <a:effectLst/>
                        </a:rPr>
                        <a:t>(rs1076560, rs1800497)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l-PL" sz="1400" i="1" kern="1200" dirty="0">
                          <a:effectLst/>
                        </a:rPr>
                        <a:t>OPRM1</a:t>
                      </a:r>
                      <a:r>
                        <a:rPr lang="pl-PL" sz="1400" kern="1200" dirty="0">
                          <a:effectLst/>
                        </a:rPr>
                        <a:t> (rs1799971)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l-PL" sz="1400" kern="1200" dirty="0">
                          <a:effectLst/>
                        </a:rPr>
                        <a:t>p&lt;0,05</a:t>
                      </a:r>
                      <a:endParaRPr lang="pl-PL" sz="1400" dirty="0"/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b="1" i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Gothic" panose="020B0609070205080204" pitchFamily="49" charset="-128"/>
                          <a:cs typeface="Tahoma" panose="020B0604030504040204" pitchFamily="34" charset="0"/>
                        </a:rPr>
                        <a:t>41</a:t>
                      </a:r>
                    </a:p>
                  </a:txBody>
                  <a:tcPr marL="117706" marR="117706" marT="0" marB="0" anchor="ctr"/>
                </a:tc>
                <a:extLst>
                  <a:ext uri="{0D108BD9-81ED-4DB2-BD59-A6C34878D82A}">
                    <a16:rowId xmlns:a16="http://schemas.microsoft.com/office/drawing/2014/main" val="4001344392"/>
                  </a:ext>
                </a:extLst>
              </a:tr>
              <a:tr h="494303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LEWOMEPROMAZYNA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700" b="1" i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Gothic" panose="020B0609070205080204" pitchFamily="49" charset="-128"/>
                          <a:cs typeface="Tahoma" panose="020B0604030504040204" pitchFamily="34" charset="0"/>
                        </a:rPr>
                        <a:t>30</a:t>
                      </a:r>
                    </a:p>
                  </a:txBody>
                  <a:tcPr marL="117706" marR="117706" marT="0" marB="0" anchor="ctr"/>
                </a:tc>
                <a:extLst>
                  <a:ext uri="{0D108BD9-81ED-4DB2-BD59-A6C34878D82A}">
                    <a16:rowId xmlns:a16="http://schemas.microsoft.com/office/drawing/2014/main" val="2939242600"/>
                  </a:ext>
                </a:extLst>
              </a:tr>
              <a:tr h="481568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TIAPRYD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NS*</a:t>
                      </a:r>
                    </a:p>
                  </a:txBody>
                  <a:tcPr marL="156941" marR="156941" marT="78471" marB="7847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700" b="1" i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MS Gothic" panose="020B0609070205080204" pitchFamily="49" charset="-128"/>
                          <a:cs typeface="Tahoma" panose="020B0604030504040204" pitchFamily="34" charset="0"/>
                        </a:rPr>
                        <a:t>28</a:t>
                      </a:r>
                      <a:endParaRPr lang="pl-PL" sz="1700" b="1" i="0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  <a:cs typeface="Tahoma" panose="020B0604030504040204" pitchFamily="34" charset="0"/>
                      </a:endParaRPr>
                    </a:p>
                  </a:txBody>
                  <a:tcPr marL="117706" marR="117706" marT="0" marB="0" anchor="ctr"/>
                </a:tc>
                <a:extLst>
                  <a:ext uri="{0D108BD9-81ED-4DB2-BD59-A6C34878D82A}">
                    <a16:rowId xmlns:a16="http://schemas.microsoft.com/office/drawing/2014/main" val="733216560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15392C4B-91A8-4E74-8237-C6E15B23B822}"/>
              </a:ext>
            </a:extLst>
          </p:cNvPr>
          <p:cNvSpPr txBox="1"/>
          <p:nvPr/>
        </p:nvSpPr>
        <p:spPr>
          <a:xfrm>
            <a:off x="1111497" y="6147968"/>
            <a:ext cx="1879041" cy="303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373" dirty="0"/>
              <a:t>NS* - nie stwierdzono</a:t>
            </a:r>
          </a:p>
        </p:txBody>
      </p:sp>
    </p:spTree>
    <p:extLst>
      <p:ext uri="{BB962C8B-B14F-4D97-AF65-F5344CB8AC3E}">
        <p14:creationId xmlns:p14="http://schemas.microsoft.com/office/powerpoint/2010/main" val="811964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>
            <a:extLst>
              <a:ext uri="{FF2B5EF4-FFF2-40B4-BE49-F238E27FC236}">
                <a16:creationId xmlns:a16="http://schemas.microsoft.com/office/drawing/2014/main" id="{26958FB0-D14A-448D-9753-8E6BAA710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836712"/>
            <a:ext cx="7344816" cy="86409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pl-PL" altLang="pl-PL" sz="3200" dirty="0"/>
              <a:t>Wynik/wnioski na podstawie dokonanej analizy części badanych</a:t>
            </a:r>
          </a:p>
        </p:txBody>
      </p:sp>
      <p:sp>
        <p:nvSpPr>
          <p:cNvPr id="36867" name="Symbol zastępczy zawartości 2">
            <a:extLst>
              <a:ext uri="{FF2B5EF4-FFF2-40B4-BE49-F238E27FC236}">
                <a16:creationId xmlns:a16="http://schemas.microsoft.com/office/drawing/2014/main" id="{DB002822-AE87-4CEB-9A2F-3F8D40EE0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844824"/>
            <a:ext cx="7715200" cy="4281339"/>
          </a:xfrm>
          <a:ln>
            <a:solidFill>
              <a:schemeClr val="tx1"/>
            </a:solidFill>
          </a:ln>
        </p:spPr>
        <p:txBody>
          <a:bodyPr/>
          <a:lstStyle/>
          <a:p>
            <a:pPr marL="457162" indent="-457162" algn="just" eaLnBrk="1" hangingPunct="1">
              <a:buFont typeface="+mj-lt"/>
              <a:buAutoNum type="arabicPeriod"/>
              <a:defRPr/>
            </a:pPr>
            <a:r>
              <a:rPr lang="pl-PL" altLang="pl-PL" sz="2060" dirty="0">
                <a:cs typeface="Times New Roman" panose="02020603050405020304" pitchFamily="18" charset="0"/>
              </a:rPr>
              <a:t>Warianty genów </a:t>
            </a:r>
            <a:r>
              <a:rPr lang="pl-PL" altLang="pl-PL" sz="2060" i="1" dirty="0">
                <a:cs typeface="Times New Roman" panose="02020603050405020304" pitchFamily="18" charset="0"/>
              </a:rPr>
              <a:t>ADH</a:t>
            </a:r>
            <a:r>
              <a:rPr lang="pl-PL" altLang="pl-PL" sz="2060" dirty="0">
                <a:cs typeface="Times New Roman" panose="02020603050405020304" pitchFamily="18" charset="0"/>
              </a:rPr>
              <a:t>1B (rs1229984), </a:t>
            </a:r>
            <a:r>
              <a:rPr lang="pl-PL" altLang="pl-PL" sz="2060" i="1" dirty="0">
                <a:cs typeface="Times New Roman" panose="02020603050405020304" pitchFamily="18" charset="0"/>
              </a:rPr>
              <a:t>ADH</a:t>
            </a:r>
            <a:r>
              <a:rPr lang="pl-PL" altLang="pl-PL" sz="2060" dirty="0">
                <a:cs typeface="Times New Roman" panose="02020603050405020304" pitchFamily="18" charset="0"/>
              </a:rPr>
              <a:t>1B/1C (rs1789891), </a:t>
            </a:r>
            <a:r>
              <a:rPr lang="pl-PL" altLang="pl-PL" sz="2060" i="1" dirty="0">
                <a:cs typeface="Times New Roman" panose="02020603050405020304" pitchFamily="18" charset="0"/>
              </a:rPr>
              <a:t>CYP</a:t>
            </a:r>
            <a:r>
              <a:rPr lang="pl-PL" altLang="pl-PL" sz="2060" dirty="0">
                <a:cs typeface="Times New Roman" panose="02020603050405020304" pitchFamily="18" charset="0"/>
              </a:rPr>
              <a:t>2E1 (rs3813867) dzieci i matek spożywających alkohol etylowy w trakcie trwania ciąży oraz warianty genów </a:t>
            </a:r>
            <a:r>
              <a:rPr lang="pl-PL" altLang="pl-PL" sz="2060" i="1" dirty="0">
                <a:cs typeface="Times New Roman" panose="02020603050405020304" pitchFamily="18" charset="0"/>
              </a:rPr>
              <a:t>COMT</a:t>
            </a:r>
            <a:r>
              <a:rPr lang="pl-PL" altLang="pl-PL" sz="2060" dirty="0">
                <a:cs typeface="Times New Roman" panose="02020603050405020304" pitchFamily="18" charset="0"/>
              </a:rPr>
              <a:t> (rs4680), </a:t>
            </a:r>
            <a:r>
              <a:rPr lang="pl-PL" altLang="pl-PL" sz="2060" i="1" dirty="0">
                <a:cs typeface="Times New Roman" panose="02020603050405020304" pitchFamily="18" charset="0"/>
              </a:rPr>
              <a:t>DRD</a:t>
            </a:r>
            <a:r>
              <a:rPr lang="pl-PL" altLang="pl-PL" sz="2060" dirty="0">
                <a:cs typeface="Times New Roman" panose="02020603050405020304" pitchFamily="18" charset="0"/>
              </a:rPr>
              <a:t>2 (rs1076560, rs1800497), </a:t>
            </a:r>
            <a:r>
              <a:rPr lang="pl-PL" altLang="pl-PL" sz="2060" i="1" dirty="0">
                <a:cs typeface="Times New Roman" panose="02020603050405020304" pitchFamily="18" charset="0"/>
              </a:rPr>
              <a:t>OPRM</a:t>
            </a:r>
            <a:r>
              <a:rPr lang="pl-PL" altLang="pl-PL" sz="2060" dirty="0">
                <a:cs typeface="Times New Roman" panose="02020603050405020304" pitchFamily="18" charset="0"/>
              </a:rPr>
              <a:t>1 (rs1799971) i </a:t>
            </a:r>
            <a:r>
              <a:rPr lang="pl-PL" altLang="pl-PL" sz="2060" dirty="0" err="1">
                <a:cs typeface="Times New Roman" panose="02020603050405020304" pitchFamily="18" charset="0"/>
              </a:rPr>
              <a:t>haplotypy</a:t>
            </a:r>
            <a:r>
              <a:rPr lang="pl-PL" altLang="pl-PL" sz="2060" dirty="0">
                <a:cs typeface="Times New Roman" panose="02020603050405020304" pitchFamily="18" charset="0"/>
              </a:rPr>
              <a:t> </a:t>
            </a:r>
            <a:r>
              <a:rPr lang="pl-PL" altLang="pl-PL" sz="2060" i="1" dirty="0">
                <a:cs typeface="Times New Roman" panose="02020603050405020304" pitchFamily="18" charset="0"/>
              </a:rPr>
              <a:t>ADH</a:t>
            </a:r>
            <a:r>
              <a:rPr lang="pl-PL" altLang="pl-PL" sz="2060" dirty="0">
                <a:cs typeface="Times New Roman" panose="02020603050405020304" pitchFamily="18" charset="0"/>
              </a:rPr>
              <a:t>1B i</a:t>
            </a:r>
            <a:r>
              <a:rPr lang="pl-PL" altLang="pl-PL" sz="2060" i="1" dirty="0">
                <a:cs typeface="Times New Roman" panose="02020603050405020304" pitchFamily="18" charset="0"/>
              </a:rPr>
              <a:t> DRD</a:t>
            </a:r>
            <a:r>
              <a:rPr lang="pl-PL" altLang="pl-PL" sz="2060" dirty="0">
                <a:cs typeface="Times New Roman" panose="02020603050405020304" pitchFamily="18" charset="0"/>
              </a:rPr>
              <a:t>2 u dzieci  nie są czynnikami ryzyka wystąpienia ani nasilenia spektrum poalkoholowych zaburzeń rozwoju. </a:t>
            </a:r>
          </a:p>
          <a:p>
            <a:pPr marL="457162" indent="-457162" algn="just" eaLnBrk="1" hangingPunct="1">
              <a:buFont typeface="+mj-lt"/>
              <a:buAutoNum type="arabicPeriod"/>
              <a:defRPr/>
            </a:pPr>
            <a:r>
              <a:rPr lang="pl-PL" altLang="pl-PL" sz="2060" dirty="0">
                <a:cs typeface="Times New Roman" panose="02020603050405020304" pitchFamily="18" charset="0"/>
              </a:rPr>
              <a:t>Nie wykazano związku pomiędzy badanymi wariantami genów </a:t>
            </a:r>
            <a:r>
              <a:rPr lang="pl-PL" altLang="pl-PL" sz="2060" i="1" dirty="0">
                <a:cs typeface="Times New Roman" panose="02020603050405020304" pitchFamily="18" charset="0"/>
              </a:rPr>
              <a:t>COMT </a:t>
            </a:r>
            <a:r>
              <a:rPr lang="pl-PL" altLang="pl-PL" sz="2060" dirty="0">
                <a:cs typeface="Times New Roman" panose="02020603050405020304" pitchFamily="18" charset="0"/>
              </a:rPr>
              <a:t>(rs4680), </a:t>
            </a:r>
            <a:r>
              <a:rPr lang="pl-PL" altLang="pl-PL" sz="2060" i="1" dirty="0">
                <a:cs typeface="Times New Roman" panose="02020603050405020304" pitchFamily="18" charset="0"/>
              </a:rPr>
              <a:t>DRD</a:t>
            </a:r>
            <a:r>
              <a:rPr lang="pl-PL" altLang="pl-PL" sz="2060" dirty="0">
                <a:cs typeface="Times New Roman" panose="02020603050405020304" pitchFamily="18" charset="0"/>
              </a:rPr>
              <a:t>2</a:t>
            </a:r>
            <a:r>
              <a:rPr lang="pl-PL" altLang="pl-PL" sz="2060" i="1" dirty="0">
                <a:cs typeface="Times New Roman" panose="02020603050405020304" pitchFamily="18" charset="0"/>
              </a:rPr>
              <a:t> </a:t>
            </a:r>
            <a:r>
              <a:rPr lang="pl-PL" altLang="pl-PL" sz="2060" dirty="0">
                <a:cs typeface="Times New Roman" panose="02020603050405020304" pitchFamily="18" charset="0"/>
              </a:rPr>
              <a:t>(rs1076560, rs1800497) oraz </a:t>
            </a:r>
            <a:r>
              <a:rPr lang="pl-PL" altLang="pl-PL" sz="2060" i="1" dirty="0">
                <a:cs typeface="Times New Roman" panose="02020603050405020304" pitchFamily="18" charset="0"/>
              </a:rPr>
              <a:t>OPRM</a:t>
            </a:r>
            <a:r>
              <a:rPr lang="pl-PL" altLang="pl-PL" sz="2060" dirty="0">
                <a:cs typeface="Times New Roman" panose="02020603050405020304" pitchFamily="18" charset="0"/>
              </a:rPr>
              <a:t>1</a:t>
            </a:r>
            <a:r>
              <a:rPr lang="pl-PL" altLang="pl-PL" sz="2060" i="1" dirty="0">
                <a:cs typeface="Times New Roman" panose="02020603050405020304" pitchFamily="18" charset="0"/>
              </a:rPr>
              <a:t> </a:t>
            </a:r>
            <a:r>
              <a:rPr lang="pl-PL" altLang="pl-PL" sz="2060" dirty="0">
                <a:cs typeface="Times New Roman" panose="02020603050405020304" pitchFamily="18" charset="0"/>
              </a:rPr>
              <a:t>(rs1799971) ze skutecznością leczenia metylofenidatem, tiaprydem, lewomepromazyną i risperydonem, ani z bezpieczeństwem leczenia haloperydolem, tiaprydem, lewomepromazyną i risperydonem.</a:t>
            </a:r>
          </a:p>
          <a:p>
            <a:pPr marL="457162" indent="-457162" algn="just" eaLnBrk="1" hangingPunct="1">
              <a:buFont typeface="+mj-lt"/>
              <a:buAutoNum type="arabicPeriod"/>
              <a:defRPr/>
            </a:pP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A21E51-675B-4916-941E-C9DC3F9B7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340768"/>
            <a:ext cx="8147248" cy="1012974"/>
          </a:xfrm>
        </p:spPr>
        <p:txBody>
          <a:bodyPr/>
          <a:lstStyle/>
          <a:p>
            <a:r>
              <a:rPr lang="pl-PL" dirty="0"/>
              <a:t>Wynik/wnioski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BAD747-F250-4949-9B4A-E5085649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060848"/>
            <a:ext cx="7715200" cy="4065315"/>
          </a:xfrm>
        </p:spPr>
        <p:txBody>
          <a:bodyPr anchor="ctr"/>
          <a:lstStyle/>
          <a:p>
            <a:pPr marL="457162" indent="-457162" algn="just" eaLnBrk="1" hangingPunct="1">
              <a:buFont typeface="+mj-lt"/>
              <a:buAutoNum type="arabicPeriod" startAt="3"/>
              <a:defRPr/>
            </a:pPr>
            <a:r>
              <a:rPr lang="pl-PL" altLang="pl-PL" sz="2060" dirty="0">
                <a:cs typeface="Times New Roman" panose="02020603050405020304" pitchFamily="18" charset="0"/>
              </a:rPr>
              <a:t>Wykazano, że posiadanie przez badane dzieci, rzadszych alleli genów </a:t>
            </a:r>
            <a:r>
              <a:rPr lang="pl-PL" altLang="pl-PL" sz="2060" i="1" dirty="0">
                <a:cs typeface="Times New Roman" panose="02020603050405020304" pitchFamily="18" charset="0"/>
              </a:rPr>
              <a:t>COMT </a:t>
            </a:r>
            <a:r>
              <a:rPr lang="pl-PL" altLang="pl-PL" sz="2060" dirty="0">
                <a:cs typeface="Times New Roman" panose="02020603050405020304" pitchFamily="18" charset="0"/>
              </a:rPr>
              <a:t>(rs4680), </a:t>
            </a:r>
            <a:r>
              <a:rPr lang="pl-PL" altLang="pl-PL" sz="2060" i="1" dirty="0">
                <a:cs typeface="Times New Roman" panose="02020603050405020304" pitchFamily="18" charset="0"/>
              </a:rPr>
              <a:t>DRD</a:t>
            </a:r>
            <a:r>
              <a:rPr lang="pl-PL" altLang="pl-PL" sz="2060" dirty="0">
                <a:cs typeface="Times New Roman" panose="02020603050405020304" pitchFamily="18" charset="0"/>
              </a:rPr>
              <a:t>2</a:t>
            </a:r>
            <a:r>
              <a:rPr lang="pl-PL" altLang="pl-PL" sz="2060" i="1" dirty="0">
                <a:cs typeface="Times New Roman" panose="02020603050405020304" pitchFamily="18" charset="0"/>
              </a:rPr>
              <a:t> </a:t>
            </a:r>
            <a:r>
              <a:rPr lang="pl-PL" altLang="pl-PL" sz="2060" dirty="0">
                <a:cs typeface="Times New Roman" panose="02020603050405020304" pitchFamily="18" charset="0"/>
              </a:rPr>
              <a:t>(rs1076560, rs1800497) oraz </a:t>
            </a:r>
            <a:r>
              <a:rPr lang="pl-PL" altLang="pl-PL" sz="2060" i="1" dirty="0">
                <a:cs typeface="Times New Roman" panose="02020603050405020304" pitchFamily="18" charset="0"/>
              </a:rPr>
              <a:t>OPRM</a:t>
            </a:r>
            <a:r>
              <a:rPr lang="pl-PL" altLang="pl-PL" sz="2060" dirty="0">
                <a:cs typeface="Times New Roman" panose="02020603050405020304" pitchFamily="18" charset="0"/>
              </a:rPr>
              <a:t>1</a:t>
            </a:r>
            <a:r>
              <a:rPr lang="pl-PL" altLang="pl-PL" sz="2060" i="1" dirty="0">
                <a:cs typeface="Times New Roman" panose="02020603050405020304" pitchFamily="18" charset="0"/>
              </a:rPr>
              <a:t> </a:t>
            </a:r>
            <a:r>
              <a:rPr lang="pl-PL" altLang="pl-PL" sz="2060" dirty="0">
                <a:cs typeface="Times New Roman" panose="02020603050405020304" pitchFamily="18" charset="0"/>
              </a:rPr>
              <a:t>(rs1799971), wiązało się z istotnie większą skutecznością leczenia haloperydolem (p=0,048). </a:t>
            </a:r>
          </a:p>
          <a:p>
            <a:pPr marL="457162" indent="-457162" algn="just" eaLnBrk="1" hangingPunct="1">
              <a:buFont typeface="+mj-lt"/>
              <a:buAutoNum type="arabicPeriod" startAt="3"/>
              <a:defRPr/>
            </a:pPr>
            <a:r>
              <a:rPr lang="pl-PL" altLang="pl-PL" sz="2060" dirty="0">
                <a:cs typeface="Times New Roman" panose="02020603050405020304" pitchFamily="18" charset="0"/>
              </a:rPr>
              <a:t>Stwierdzono istotny statystycznie związek pomiędzy występowaniem objawów niepożądanych u dzieci leczonych metylofenidatem a obecnością rzadszego allela A polimorfizmu </a:t>
            </a:r>
            <a:r>
              <a:rPr lang="pl-PL" altLang="pl-PL" sz="2060" i="1" dirty="0">
                <a:cs typeface="Times New Roman" panose="02020603050405020304" pitchFamily="18" charset="0"/>
              </a:rPr>
              <a:t>COMT</a:t>
            </a:r>
            <a:r>
              <a:rPr lang="pl-PL" altLang="pl-PL" sz="2060" dirty="0">
                <a:cs typeface="Times New Roman" panose="02020603050405020304" pitchFamily="18" charset="0"/>
              </a:rPr>
              <a:t> (rs4680) (p=0,0415).</a:t>
            </a:r>
          </a:p>
          <a:p>
            <a:pPr marL="0" indent="0">
              <a:buNone/>
            </a:pPr>
            <a:endParaRPr lang="pl-PL" sz="2060" dirty="0"/>
          </a:p>
        </p:txBody>
      </p:sp>
    </p:spTree>
    <p:extLst>
      <p:ext uri="{BB962C8B-B14F-4D97-AF65-F5344CB8AC3E}">
        <p14:creationId xmlns:p14="http://schemas.microsoft.com/office/powerpoint/2010/main" val="529993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A1E9CB-B743-438D-8C57-8B8AA01F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4664" y="946374"/>
            <a:ext cx="6451600" cy="1046162"/>
          </a:xfrm>
        </p:spPr>
        <p:txBody>
          <a:bodyPr/>
          <a:lstStyle/>
          <a:p>
            <a:r>
              <a:rPr lang="pl-PL" sz="4000" dirty="0"/>
              <a:t>Znaczenie problemu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2D5037-A108-4CAD-A911-A92CAEB32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954778"/>
            <a:ext cx="7787208" cy="4714582"/>
          </a:xfrm>
        </p:spPr>
        <p:txBody>
          <a:bodyPr/>
          <a:lstStyle/>
          <a:p>
            <a:r>
              <a:rPr lang="pl-PL" sz="2400" dirty="0"/>
              <a:t>Około 30% ciężarnych spożywa alkohol.</a:t>
            </a:r>
          </a:p>
          <a:p>
            <a:r>
              <a:rPr lang="pl-PL" sz="2400" dirty="0"/>
              <a:t>Rozpowszechnienie FASD wynosi &gt;1,7%, z czego częstość występowania FAS w populacji ogólnej szacowana jest powyżej 0,5%.</a:t>
            </a:r>
          </a:p>
          <a:p>
            <a:r>
              <a:rPr lang="pl-PL" sz="2400" dirty="0"/>
              <a:t>Kryteria FASD spełnia 30-40% dzieci kobiet przewlekle odurzających się alkoholem, natomiast pełnoobjawowy FAS rozpoznaje się u 5-10% dzieci kobiet nadużywających alkoholu.</a:t>
            </a:r>
          </a:p>
          <a:p>
            <a:r>
              <a:rPr lang="pl-PL" sz="2400" dirty="0"/>
              <a:t>Powikłania płodowej ekspozycji na alkohol są jednym</a:t>
            </a:r>
            <a:br>
              <a:rPr lang="pl-PL" sz="2400" dirty="0"/>
            </a:br>
            <a:r>
              <a:rPr lang="pl-PL" sz="2400" dirty="0"/>
              <a:t>z najważniejszych czynników upośledzenia umysłowego,</a:t>
            </a:r>
            <a:br>
              <a:rPr lang="pl-PL" sz="2400" dirty="0"/>
            </a:br>
            <a:r>
              <a:rPr lang="pl-PL" sz="2400" dirty="0"/>
              <a:t>a także są największą składową problemów zdrowotnych młodych dorosłych.</a:t>
            </a:r>
          </a:p>
        </p:txBody>
      </p:sp>
    </p:spTree>
    <p:extLst>
      <p:ext uri="{BB962C8B-B14F-4D97-AF65-F5344CB8AC3E}">
        <p14:creationId xmlns:p14="http://schemas.microsoft.com/office/powerpoint/2010/main" val="409711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DE1D5D-C02D-4847-96F2-FC3037BDB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908720"/>
            <a:ext cx="7571184" cy="922114"/>
          </a:xfrm>
        </p:spPr>
        <p:txBody>
          <a:bodyPr/>
          <a:lstStyle/>
          <a:p>
            <a:r>
              <a:rPr lang="pl-PL" sz="4000" dirty="0"/>
              <a:t>Ekspozycja płodu na alkohol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4B91DB6-ADD9-4E67-95D3-320E94BEB1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976874"/>
              </p:ext>
            </p:extLst>
          </p:nvPr>
        </p:nvGraphicFramePr>
        <p:xfrm>
          <a:off x="1835696" y="2060848"/>
          <a:ext cx="669674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5479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DE1D5D-C02D-4847-96F2-FC3037BDB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908720"/>
            <a:ext cx="7571184" cy="922114"/>
          </a:xfrm>
        </p:spPr>
        <p:txBody>
          <a:bodyPr/>
          <a:lstStyle/>
          <a:p>
            <a:r>
              <a:rPr lang="pl-PL" sz="4000" dirty="0"/>
              <a:t>Wpływ alkoholu na płód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E28186A-04E1-4153-9006-3071365C8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080" y="2132856"/>
            <a:ext cx="6984776" cy="4177094"/>
          </a:xfrm>
        </p:spPr>
        <p:txBody>
          <a:bodyPr/>
          <a:lstStyle/>
          <a:p>
            <a:r>
              <a:rPr lang="pl-PL" sz="2800" dirty="0"/>
              <a:t>Zmieniona ekspresja genów zaangażowanych w proces </a:t>
            </a:r>
            <a:r>
              <a:rPr lang="pl-PL" sz="2800" dirty="0" err="1"/>
              <a:t>metylacji</a:t>
            </a:r>
            <a:r>
              <a:rPr lang="pl-PL" sz="2800" dirty="0"/>
              <a:t> DNA</a:t>
            </a:r>
          </a:p>
          <a:p>
            <a:r>
              <a:rPr lang="pl-PL" sz="2800" dirty="0"/>
              <a:t>Zmniejszona ekspresja białek transportujących kwas foliowy przez łożysko </a:t>
            </a: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pl-PL" sz="2800" dirty="0"/>
              <a:t> zwiększony stres oksydacyjny</a:t>
            </a:r>
          </a:p>
          <a:p>
            <a:r>
              <a:rPr lang="pl-PL" sz="2800" dirty="0"/>
              <a:t>Nieprawidłowa migracja neuronów w trakcie tworzenia układu nerwowego</a:t>
            </a:r>
          </a:p>
          <a:p>
            <a:r>
              <a:rPr lang="pl-PL" sz="2800" dirty="0"/>
              <a:t>Zaburzenie tworzenia linii środkowej</a:t>
            </a:r>
            <a:br>
              <a:rPr lang="pl-PL" sz="2800" dirty="0"/>
            </a:br>
            <a:r>
              <a:rPr lang="pl-PL" sz="2800" dirty="0"/>
              <a:t>i zamknięcia rynienki nerwowej</a:t>
            </a:r>
          </a:p>
        </p:txBody>
      </p:sp>
    </p:spTree>
    <p:extLst>
      <p:ext uri="{BB962C8B-B14F-4D97-AF65-F5344CB8AC3E}">
        <p14:creationId xmlns:p14="http://schemas.microsoft.com/office/powerpoint/2010/main" val="726631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DE1D5D-C02D-4847-96F2-FC3037BDB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908720"/>
            <a:ext cx="7571184" cy="922114"/>
          </a:xfrm>
        </p:spPr>
        <p:txBody>
          <a:bodyPr/>
          <a:lstStyle/>
          <a:p>
            <a:r>
              <a:rPr lang="pl-PL" sz="4000" dirty="0"/>
              <a:t>Diagnostyka FASD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8145C07D-D2EF-4C6B-A7C4-51CAE7A7FF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18970"/>
              </p:ext>
            </p:extLst>
          </p:nvPr>
        </p:nvGraphicFramePr>
        <p:xfrm>
          <a:off x="1259632" y="2060848"/>
          <a:ext cx="7787208" cy="4298170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1051395657"/>
                    </a:ext>
                  </a:extLst>
                </a:gridCol>
                <a:gridCol w="4330824">
                  <a:extLst>
                    <a:ext uri="{9D8B030D-6E8A-4147-A177-3AD203B41FA5}">
                      <a16:colId xmlns:a16="http://schemas.microsoft.com/office/drawing/2014/main" val="3541173160"/>
                    </a:ext>
                  </a:extLst>
                </a:gridCol>
              </a:tblGrid>
              <a:tr h="425171"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err="1">
                          <a:effectLst/>
                        </a:rPr>
                        <a:t>Diagnozowany</a:t>
                      </a:r>
                      <a:r>
                        <a:rPr lang="en-CA" sz="2000" dirty="0">
                          <a:effectLst/>
                        </a:rPr>
                        <a:t> </a:t>
                      </a:r>
                      <a:r>
                        <a:rPr lang="en-CA" sz="2000" dirty="0" err="1">
                          <a:effectLst/>
                        </a:rPr>
                        <a:t>obszar</a:t>
                      </a:r>
                      <a:endParaRPr lang="pl-PL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err="1">
                          <a:effectLst/>
                        </a:rPr>
                        <a:t>Cechy</a:t>
                      </a:r>
                      <a:r>
                        <a:rPr lang="en-CA" sz="2000" dirty="0">
                          <a:effectLst/>
                        </a:rPr>
                        <a:t> o </a:t>
                      </a:r>
                      <a:r>
                        <a:rPr lang="en-CA" sz="2000" dirty="0" err="1">
                          <a:effectLst/>
                        </a:rPr>
                        <a:t>znaczeniu</a:t>
                      </a:r>
                      <a:r>
                        <a:rPr lang="en-CA" sz="2000" dirty="0">
                          <a:effectLst/>
                        </a:rPr>
                        <a:t> </a:t>
                      </a:r>
                      <a:r>
                        <a:rPr lang="en-CA" sz="2000" dirty="0" err="1">
                          <a:effectLst/>
                        </a:rPr>
                        <a:t>klinicznym</a:t>
                      </a:r>
                      <a:endParaRPr lang="pl-PL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53323"/>
                  </a:ext>
                </a:extLst>
              </a:tr>
              <a:tr h="1191692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Zaburzenia wzrostu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>
                          <a:effectLst/>
                        </a:rPr>
                        <a:t>Masa ciała urodzeniowa lub obecna</a:t>
                      </a:r>
                    </a:p>
                    <a:p>
                      <a:pPr algn="ctr"/>
                      <a:r>
                        <a:rPr lang="pl-PL" sz="1800">
                          <a:effectLst/>
                        </a:rPr>
                        <a:t>Długość ciała przy urodzeniu </a:t>
                      </a:r>
                    </a:p>
                    <a:p>
                      <a:pPr algn="ctr"/>
                      <a:r>
                        <a:rPr lang="pl-PL" sz="1800">
                          <a:effectLst/>
                        </a:rPr>
                        <a:t>lub obecny wzrost</a:t>
                      </a:r>
                    </a:p>
                    <a:p>
                      <a:pPr algn="ctr"/>
                      <a:r>
                        <a:rPr lang="pl-PL" sz="1800">
                          <a:effectLst/>
                        </a:rPr>
                        <a:t>Indeks masy ciała (BMI)</a:t>
                      </a:r>
                      <a:endParaRPr lang="pl-PL" sz="18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079076"/>
                  </a:ext>
                </a:extLst>
              </a:tr>
              <a:tr h="893769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Cechy </a:t>
                      </a:r>
                      <a:r>
                        <a:rPr lang="pl-PL" sz="1800" dirty="0" err="1">
                          <a:effectLst/>
                        </a:rPr>
                        <a:t>dysmorficzne</a:t>
                      </a:r>
                      <a:r>
                        <a:rPr lang="pl-PL" sz="1800" dirty="0">
                          <a:effectLst/>
                        </a:rPr>
                        <a:t> twarzy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Skrócone szpary powiekowe</a:t>
                      </a:r>
                    </a:p>
                    <a:p>
                      <a:pPr algn="ctr"/>
                      <a:r>
                        <a:rPr lang="pl-PL" sz="1800" dirty="0">
                          <a:effectLst/>
                        </a:rPr>
                        <a:t>Wygładzona rynienka </a:t>
                      </a:r>
                      <a:r>
                        <a:rPr lang="pl-PL" sz="1800" dirty="0" err="1">
                          <a:effectLst/>
                        </a:rPr>
                        <a:t>podnosowa</a:t>
                      </a:r>
                      <a:endParaRPr lang="pl-PL" sz="1800" dirty="0">
                        <a:effectLst/>
                      </a:endParaRPr>
                    </a:p>
                    <a:p>
                      <a:pPr algn="ctr"/>
                      <a:r>
                        <a:rPr lang="en-CA" sz="1800" dirty="0" err="1">
                          <a:effectLst/>
                        </a:rPr>
                        <a:t>Cienka</a:t>
                      </a:r>
                      <a:r>
                        <a:rPr lang="en-CA" sz="1800" dirty="0">
                          <a:effectLst/>
                        </a:rPr>
                        <a:t> </a:t>
                      </a:r>
                      <a:r>
                        <a:rPr lang="en-CA" sz="1800" dirty="0" err="1">
                          <a:effectLst/>
                        </a:rPr>
                        <a:t>górna</a:t>
                      </a:r>
                      <a:r>
                        <a:rPr lang="en-CA" sz="1800" dirty="0">
                          <a:effectLst/>
                        </a:rPr>
                        <a:t> </a:t>
                      </a:r>
                      <a:r>
                        <a:rPr lang="en-CA" sz="1800" dirty="0" err="1">
                          <a:effectLst/>
                        </a:rPr>
                        <a:t>warga</a:t>
                      </a:r>
                      <a:endParaRPr lang="pl-PL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936722"/>
                  </a:ext>
                </a:extLst>
              </a:tr>
              <a:tr h="1787538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Zmiany strukturalne i/lub funkcjonalne, powodujące zaburzenia rozwoju</a:t>
                      </a:r>
                    </a:p>
                    <a:p>
                      <a:pPr algn="ctr"/>
                      <a:r>
                        <a:rPr lang="pl-PL" sz="1800" dirty="0">
                          <a:effectLst/>
                        </a:rPr>
                        <a:t>i zaburzenia </a:t>
                      </a:r>
                      <a:r>
                        <a:rPr lang="pl-PL" sz="1800" dirty="0" err="1">
                          <a:effectLst/>
                        </a:rPr>
                        <a:t>neurobehawioralne</a:t>
                      </a:r>
                      <a:br>
                        <a:rPr lang="pl-PL" sz="1800" dirty="0">
                          <a:effectLst/>
                        </a:rPr>
                      </a:br>
                      <a:r>
                        <a:rPr lang="pl-PL" sz="1800" dirty="0">
                          <a:effectLst/>
                        </a:rPr>
                        <a:t>z/lub bez padaczki</a:t>
                      </a:r>
                      <a:endParaRPr lang="pl-PL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1. Obwód głowy</a:t>
                      </a:r>
                    </a:p>
                    <a:p>
                      <a:pPr algn="ctr"/>
                      <a:r>
                        <a:rPr lang="pl-PL" sz="1800" dirty="0">
                          <a:effectLst/>
                        </a:rPr>
                        <a:t>2. Upośledzenie umysłowe</a:t>
                      </a:r>
                    </a:p>
                    <a:p>
                      <a:pPr algn="ctr"/>
                      <a:r>
                        <a:rPr lang="pl-PL" sz="1800" dirty="0">
                          <a:effectLst/>
                        </a:rPr>
                        <a:t>3. Słabe rozumienie norm społecznych,</a:t>
                      </a:r>
                    </a:p>
                    <a:p>
                      <a:pPr algn="ctr"/>
                      <a:r>
                        <a:rPr lang="pl-PL" sz="1800" dirty="0">
                          <a:effectLst/>
                        </a:rPr>
                        <a:t>trudności w uczeniu się,</a:t>
                      </a:r>
                    </a:p>
                    <a:p>
                      <a:pPr algn="ctr"/>
                      <a:r>
                        <a:rPr lang="pl-PL" sz="1800" dirty="0">
                          <a:effectLst/>
                        </a:rPr>
                        <a:t>zaburzenia pamięci </a:t>
                      </a:r>
                      <a:endParaRPr lang="pl-PL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2803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454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DE1D5D-C02D-4847-96F2-FC3037BDB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908720"/>
            <a:ext cx="7571184" cy="922114"/>
          </a:xfrm>
        </p:spPr>
        <p:txBody>
          <a:bodyPr/>
          <a:lstStyle/>
          <a:p>
            <a:r>
              <a:rPr lang="pl-PL" sz="4000" dirty="0"/>
              <a:t>Diagnostyka FASD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8145C07D-D2EF-4C6B-A7C4-51CAE7A7FF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63014"/>
              </p:ext>
            </p:extLst>
          </p:nvPr>
        </p:nvGraphicFramePr>
        <p:xfrm>
          <a:off x="1259632" y="1830834"/>
          <a:ext cx="7787208" cy="4838527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1051395657"/>
                    </a:ext>
                  </a:extLst>
                </a:gridCol>
                <a:gridCol w="5770984">
                  <a:extLst>
                    <a:ext uri="{9D8B030D-6E8A-4147-A177-3AD203B41FA5}">
                      <a16:colId xmlns:a16="http://schemas.microsoft.com/office/drawing/2014/main" val="3541173160"/>
                    </a:ext>
                  </a:extLst>
                </a:gridCol>
              </a:tblGrid>
              <a:tr h="348247">
                <a:tc>
                  <a:txBody>
                    <a:bodyPr/>
                    <a:lstStyle/>
                    <a:p>
                      <a:pPr algn="ctr"/>
                      <a:r>
                        <a:rPr lang="en-CA" sz="20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Sfera</a:t>
                      </a:r>
                      <a:r>
                        <a:rPr lang="en-CA" sz="2000" b="1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20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rozwoju</a:t>
                      </a:r>
                      <a:endParaRPr lang="pl-PL" sz="1600" b="1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Specyfika</a:t>
                      </a:r>
                      <a:r>
                        <a:rPr lang="en-CA" sz="2000" b="1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20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zaburzeń</a:t>
                      </a:r>
                      <a:r>
                        <a:rPr lang="en-CA" sz="2000" b="1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20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rozwoju</a:t>
                      </a:r>
                      <a:endParaRPr lang="pl-PL" sz="1600" b="1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53323"/>
                  </a:ext>
                </a:extLst>
              </a:tr>
              <a:tr h="1152172">
                <a:tc>
                  <a:txBody>
                    <a:bodyPr/>
                    <a:lstStyle/>
                    <a:p>
                      <a:pPr algn="ctr"/>
                      <a:r>
                        <a:rPr lang="en-CA" sz="18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Komunikacja</a:t>
                      </a:r>
                      <a:endParaRPr lang="pl-PL" sz="1800" b="1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Deficyty w poziomie receptywnej i ekspresyjnej, brak rozumienia sytuacji społecznych, problemy w komunikowaniu się z innymi i wyrażaniu emocji,</a:t>
                      </a:r>
                      <a:endParaRPr lang="pl-PL" sz="1600" b="0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  <a:p>
                      <a:pPr 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w skrajnej postaci </a:t>
                      </a:r>
                      <a:r>
                        <a:rPr lang="pl-PL" sz="1600" b="0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aleksytymia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 (zaburzenie procesów emocjonalnych).</a:t>
                      </a:r>
                      <a:endParaRPr lang="pl-PL" sz="1600" b="0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079076"/>
                  </a:ext>
                </a:extLst>
              </a:tr>
              <a:tr h="1873983">
                <a:tc>
                  <a:txBody>
                    <a:bodyPr/>
                    <a:lstStyle/>
                    <a:p>
                      <a:pPr algn="ctr"/>
                      <a:r>
                        <a:rPr lang="en-CA" sz="18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Rozwój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endParaRPr lang="pl-PL" sz="1800" b="1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  <a:p>
                      <a:pPr algn="ctr"/>
                      <a:r>
                        <a:rPr lang="en-CA" sz="18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poznawczy</a:t>
                      </a:r>
                      <a:endParaRPr lang="pl-PL" sz="1800" b="1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Poważne trudności w uczeniu się, osłabienie myślenia </a:t>
                      </a:r>
                      <a:r>
                        <a:rPr lang="pl-PL" sz="1600" b="0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przyczynowo-skutkowego</a:t>
                      </a: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, specyficzne trudności w uczeniu się matematyki, znacząca różnica między skalą słowną i bezsłowną w teście ilorazu inteligencji (do 20 punktów), osłabienie zdolności myślenia abstrakcyjnego i refleksyjności.</a:t>
                      </a:r>
                      <a:endParaRPr lang="pl-PL" sz="1600" b="0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8936722"/>
                  </a:ext>
                </a:extLst>
              </a:tr>
              <a:tr h="1464125">
                <a:tc>
                  <a:txBody>
                    <a:bodyPr/>
                    <a:lstStyle/>
                    <a:p>
                      <a:pPr algn="ctr"/>
                      <a:r>
                        <a:rPr lang="en-CA" sz="18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Problemy</a:t>
                      </a:r>
                      <a:endParaRPr lang="pl-PL" sz="1800" b="1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  <a:p>
                      <a:pPr algn="ctr"/>
                      <a:r>
                        <a:rPr lang="en-CA" sz="1800" b="1" i="0" u="none" strike="noStrike" dirty="0" err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behawioralne</a:t>
                      </a:r>
                      <a:endParaRPr lang="pl-PL" sz="1800" b="1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Zaburzenia uwagi wzrokowej i słuchowej, słaba kontrola impulsów, problemy z pamięcią operacyjną,</a:t>
                      </a:r>
                      <a:endParaRPr lang="pl-PL" sz="1600" b="0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  <a:p>
                      <a:pPr 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+mj-lt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słabe funkcje adaptacyjne, zespół stresu pourazowego.</a:t>
                      </a:r>
                      <a:endParaRPr lang="pl-PL" sz="1600" b="0" i="1" dirty="0">
                        <a:solidFill>
                          <a:srgbClr val="000000"/>
                        </a:solidFill>
                        <a:effectLst/>
                        <a:latin typeface="+mj-lt"/>
                        <a:ea typeface="MS Gothic" panose="020B0609070205080204" pitchFamily="49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28035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852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DE1D5D-C02D-4847-96F2-FC3037BDB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908720"/>
            <a:ext cx="7571184" cy="922114"/>
          </a:xfrm>
        </p:spPr>
        <p:txBody>
          <a:bodyPr/>
          <a:lstStyle/>
          <a:p>
            <a:r>
              <a:rPr lang="pl-PL" sz="4000" dirty="0"/>
              <a:t>Diagnostyka FASD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302FF8A-39DD-4BF3-B136-CB7196F44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1864514"/>
            <a:ext cx="7571184" cy="4565104"/>
          </a:xfrm>
        </p:spPr>
        <p:txBody>
          <a:bodyPr/>
          <a:lstStyle/>
          <a:p>
            <a:r>
              <a:rPr lang="pl-PL" sz="2400" dirty="0"/>
              <a:t>Dzieci z FASD w okresie noworodkowym, które nie posiadają charakterystycznych zmian morfologicznych mogą nie być poddane dokładniejszej diagnostyce</a:t>
            </a:r>
            <a:br>
              <a:rPr lang="pl-PL" sz="2400" dirty="0"/>
            </a:br>
            <a:r>
              <a:rPr lang="pl-PL" sz="2400" dirty="0"/>
              <a:t>w kierunku zaburzeń rozwoju.</a:t>
            </a:r>
          </a:p>
          <a:p>
            <a:r>
              <a:rPr lang="pl-PL" sz="2400" dirty="0"/>
              <a:t>Brak wczesnej diagnozy opóźnia proces rehabilitacji, prowadzi do wtórnych problemów, a możliwości kompensacji niepełnosprawności pozostają niewykorzystane.</a:t>
            </a:r>
          </a:p>
          <a:p>
            <a:r>
              <a:rPr lang="pl-PL" sz="2400" dirty="0"/>
              <a:t>Zrozumienie trudności dzieci z FASD przez otoczenie (rodziny zastępcze, adopcyjne, personel w szkole) pozwala na ich lepszy rozwój i funkcjonowanie</a:t>
            </a:r>
            <a:br>
              <a:rPr lang="pl-PL" sz="2400" dirty="0"/>
            </a:br>
            <a:r>
              <a:rPr lang="pl-PL" sz="2400" dirty="0"/>
              <a:t>w społeczeństwie.</a:t>
            </a:r>
          </a:p>
        </p:txBody>
      </p:sp>
    </p:spTree>
    <p:extLst>
      <p:ext uri="{BB962C8B-B14F-4D97-AF65-F5344CB8AC3E}">
        <p14:creationId xmlns:p14="http://schemas.microsoft.com/office/powerpoint/2010/main" val="1339782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2C92D6-A6DA-4B42-9483-87D8C9AFD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980728"/>
            <a:ext cx="6480720" cy="752947"/>
          </a:xfrm>
        </p:spPr>
        <p:txBody>
          <a:bodyPr/>
          <a:lstStyle/>
          <a:p>
            <a:r>
              <a:rPr lang="pl-PL" sz="4000" dirty="0"/>
              <a:t>Czynniki predysponujące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4AF18DD4-DAAC-4979-971B-548C3C77F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1632836"/>
            <a:ext cx="2478314" cy="691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600"/>
              </a:spcBef>
              <a:buClrTx/>
              <a:buFontTx/>
              <a:buNone/>
            </a:pPr>
            <a:r>
              <a:rPr lang="pl-PL" altLang="pl-PL" sz="2000" b="1" u="sng" dirty="0">
                <a:latin typeface="Calibri" panose="020F0502020204030204" pitchFamily="34" charset="0"/>
              </a:rPr>
              <a:t>Czynniki matczyne    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8E484295-3E3D-4677-AB6B-A5F150AAB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73" y="2492896"/>
            <a:ext cx="5006400" cy="361835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F2EC366B-171C-4F24-838F-1B738CD22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8415" y="1631229"/>
            <a:ext cx="2177800" cy="691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spcBef>
                <a:spcPts val="600"/>
              </a:spcBef>
              <a:buClrTx/>
              <a:buFontTx/>
              <a:buNone/>
            </a:pPr>
            <a:r>
              <a:rPr lang="pl-PL" altLang="pl-PL" sz="2000" b="1" u="sng" dirty="0">
                <a:latin typeface="Calibri" panose="020F0502020204030204" pitchFamily="34" charset="0"/>
              </a:rPr>
              <a:t>Czynniki płodowe</a:t>
            </a:r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28F2CC1F-D684-4371-8791-2BE63F9B2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376" y="3184227"/>
            <a:ext cx="2595878" cy="20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4204C91E-C83A-4C64-B824-6FB32E57A5EB}"/>
              </a:ext>
            </a:extLst>
          </p:cNvPr>
          <p:cNvSpPr txBox="1"/>
          <p:nvPr/>
        </p:nvSpPr>
        <p:spPr>
          <a:xfrm>
            <a:off x="6189096" y="5464480"/>
            <a:ext cx="2935288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pl-PL" alt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infekcje bakteryjne/wirusowe ?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68C8E3C6-693F-43B3-8C8F-14231E140F9B}"/>
              </a:ext>
            </a:extLst>
          </p:cNvPr>
          <p:cNvSpPr txBox="1"/>
          <p:nvPr/>
        </p:nvSpPr>
        <p:spPr>
          <a:xfrm>
            <a:off x="1598689" y="5877272"/>
            <a:ext cx="3096344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1" hangingPunct="1">
              <a:buFontTx/>
              <a:buChar char="-"/>
            </a:pPr>
            <a:r>
              <a:rPr lang="pl-PL" alt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wolne rodniki</a:t>
            </a:r>
          </a:p>
          <a:p>
            <a:pPr eaLnBrk="1" hangingPunct="1">
              <a:buFontTx/>
              <a:buChar char="-"/>
            </a:pPr>
            <a:r>
              <a:rPr lang="pl-PL" alt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dieta</a:t>
            </a:r>
          </a:p>
          <a:p>
            <a:pPr eaLnBrk="1" hangingPunct="1">
              <a:buFontTx/>
              <a:buChar char="-"/>
            </a:pPr>
            <a:r>
              <a:rPr lang="pl-PL" altLang="pl-PL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mikroflora jelitowa??</a:t>
            </a:r>
            <a:endParaRPr lang="pl-PL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8B7CDB8A-66C7-48DA-A1A2-A7D4EC776856}"/>
              </a:ext>
            </a:extLst>
          </p:cNvPr>
          <p:cNvSpPr/>
          <p:nvPr/>
        </p:nvSpPr>
        <p:spPr>
          <a:xfrm>
            <a:off x="812473" y="3717032"/>
            <a:ext cx="1361082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80C4AA9E-8C6B-43FE-B0CF-BCEF496D5CD6}"/>
              </a:ext>
            </a:extLst>
          </p:cNvPr>
          <p:cNvSpPr/>
          <p:nvPr/>
        </p:nvSpPr>
        <p:spPr>
          <a:xfrm>
            <a:off x="6470128" y="3440305"/>
            <a:ext cx="2384936" cy="1487141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534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4602</TotalTime>
  <Words>1457</Words>
  <Application>Microsoft Office PowerPoint</Application>
  <PresentationFormat>Pokaz na ekranie (4:3)</PresentationFormat>
  <Paragraphs>180</Paragraphs>
  <Slides>22</Slides>
  <Notes>4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0</vt:i4>
      </vt:variant>
      <vt:variant>
        <vt:lpstr>Tytuły slajdów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Motyw pakietu Office</vt:lpstr>
      <vt:lpstr>Prezentacja programu PowerPoint</vt:lpstr>
      <vt:lpstr>Skutki prenatalnej ekspozycji alkoholowej</vt:lpstr>
      <vt:lpstr>Znaczenie problemu</vt:lpstr>
      <vt:lpstr>Ekspozycja płodu na alkohol</vt:lpstr>
      <vt:lpstr>Wpływ alkoholu na płód</vt:lpstr>
      <vt:lpstr>Diagnostyka FASD</vt:lpstr>
      <vt:lpstr>Diagnostyka FASD</vt:lpstr>
      <vt:lpstr>Diagnostyka FASD</vt:lpstr>
      <vt:lpstr>Czynniki predysponujące</vt:lpstr>
      <vt:lpstr>Prezentacja programu PowerPoint</vt:lpstr>
      <vt:lpstr>Prezentacja programu PowerPoint</vt:lpstr>
      <vt:lpstr>Prezentacja programu PowerPoint</vt:lpstr>
      <vt:lpstr>Znaczenie projektu</vt:lpstr>
      <vt:lpstr>Materiał i metodyka (osoby z oceną ststystyczną)</vt:lpstr>
      <vt:lpstr>Prezentacja programu PowerPoint</vt:lpstr>
      <vt:lpstr>Rozkład częstości genotypów i alleli SNP ADH1B rs1229984 (C&gt;T) w zależności od nasilenia cech FASD u dzieci</vt:lpstr>
      <vt:lpstr>Rozkład częstości genotypów i alleli polimorfizmu  ADH1B rs1229984 (C&gt;T) w grupach matek w zależności od nasilenia cech FASD u ich dzieci</vt:lpstr>
      <vt:lpstr>Rozkład częstości genotypów i alleli polimorfizmu ADH1B rs1789891 (C&gt;A) w grupach dzieci w zależności od stopnia nasilenia cech FASD </vt:lpstr>
      <vt:lpstr>Rozkład częstości genotypów i alleli polimorfizmu ADH1B/1C rs1789891 (C&gt;A) w grupach matek dzieci w zależności od nasilenia cech dysmorfologii</vt:lpstr>
      <vt:lpstr>Wpływ polimorfizmu pojedynczego nukleotydu (SNP) na skuteczność i bezpieczeństwo terapii dzieci FASD</vt:lpstr>
      <vt:lpstr>Wynik/wnioski na podstawie dokonanej analizy części badanych</vt:lpstr>
      <vt:lpstr>Wynik/wnioski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Monika Bialecka</cp:lastModifiedBy>
  <cp:revision>253</cp:revision>
  <cp:lastPrinted>2020-02-25T07:52:40Z</cp:lastPrinted>
  <dcterms:created xsi:type="dcterms:W3CDTF">2010-10-15T06:46:12Z</dcterms:created>
  <dcterms:modified xsi:type="dcterms:W3CDTF">2021-06-21T06:20:19Z</dcterms:modified>
</cp:coreProperties>
</file>