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265" r:id="rId2"/>
    <p:sldId id="335" r:id="rId3"/>
    <p:sldId id="1183" r:id="rId4"/>
    <p:sldId id="1172" r:id="rId5"/>
    <p:sldId id="1173" r:id="rId6"/>
    <p:sldId id="1184" r:id="rId7"/>
    <p:sldId id="1174" r:id="rId8"/>
    <p:sldId id="1179" r:id="rId9"/>
    <p:sldId id="1176" r:id="rId10"/>
    <p:sldId id="1185" r:id="rId11"/>
    <p:sldId id="1175" r:id="rId12"/>
    <p:sldId id="1177" r:id="rId13"/>
    <p:sldId id="1178" r:id="rId14"/>
    <p:sldId id="1180" r:id="rId15"/>
    <p:sldId id="1181" r:id="rId16"/>
    <p:sldId id="1182" r:id="rId17"/>
    <p:sldId id="267" r:id="rId18"/>
    <p:sldId id="295" r:id="rId19"/>
    <p:sldId id="377" r:id="rId20"/>
    <p:sldId id="378" r:id="rId21"/>
    <p:sldId id="379" r:id="rId22"/>
    <p:sldId id="1169" r:id="rId23"/>
    <p:sldId id="301" r:id="rId24"/>
    <p:sldId id="300" r:id="rId25"/>
    <p:sldId id="380" r:id="rId26"/>
    <p:sldId id="336" r:id="rId27"/>
    <p:sldId id="333" r:id="rId28"/>
  </p:sldIdLst>
  <p:sldSz cx="9144000" cy="6858000" type="screen4x3"/>
  <p:notesSz cx="6794500" cy="9931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Kamińsk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6395" autoAdjust="0"/>
  </p:normalViewPr>
  <p:slideViewPr>
    <p:cSldViewPr>
      <p:cViewPr varScale="1">
        <p:scale>
          <a:sx n="99" d="100"/>
          <a:sy n="99" d="100"/>
        </p:scale>
        <p:origin x="2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0" tIns="46310" rIns="92620" bIns="46310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16447D6-9286-4688-A74D-5B66FBF8F548}" type="datetimeFigureOut">
              <a:rPr lang="pl-PL" altLang="pl-PL"/>
              <a:pPr>
                <a:defRPr/>
              </a:pPr>
              <a:t>01.06.2021</a:t>
            </a:fld>
            <a:endParaRPr lang="pl-PL" altLang="pl-PL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0" tIns="46310" rIns="92620" bIns="46310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20" tIns="46310" rIns="92620" bIns="46310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03FB60-2793-415C-8036-201E5EEAD3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3F2F5E9-2C22-48FB-BA4A-FFCA16D37670}" type="datetimeFigureOut">
              <a:rPr lang="pl-PL" altLang="pl-PL"/>
              <a:pPr>
                <a:defRPr/>
              </a:pPr>
              <a:t>01.06.2021</a:t>
            </a:fld>
            <a:endParaRPr lang="pl-PL" alt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/>
              <a:t>Kliknij, aby edytować style wzorca tekstu</a:t>
            </a:r>
          </a:p>
          <a:p>
            <a:pPr lvl="1"/>
            <a:r>
              <a:rPr lang="pl-PL" altLang="pl-PL" noProof="0"/>
              <a:t>Drugi poziom</a:t>
            </a:r>
          </a:p>
          <a:p>
            <a:pPr lvl="2"/>
            <a:r>
              <a:rPr lang="pl-PL" altLang="pl-PL" noProof="0"/>
              <a:t>Trzeci poziom</a:t>
            </a:r>
          </a:p>
          <a:p>
            <a:pPr lvl="3"/>
            <a:r>
              <a:rPr lang="pl-PL" altLang="pl-PL" noProof="0"/>
              <a:t>Czwarty poziom</a:t>
            </a:r>
          </a:p>
          <a:p>
            <a:pPr lvl="4"/>
            <a:r>
              <a:rPr lang="pl-PL" altLang="pl-PL" noProof="0"/>
              <a:t>Piąty poziom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63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C1F298-8887-47C6-A5C1-82A3398C346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4E4E5-1705-4E79-BF77-9CD50B53F56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728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0D0BE-1590-44F4-93C5-94F2DE392A32}" type="datetime1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6AA92-0ECC-4014-BFDD-5924E12A32C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859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3372B-08A3-4AB1-869A-E23B49CCAE4A}" type="datetime1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E902A-01ED-4DE9-8653-7C58E7B15AC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643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F23B3-2A67-41FD-AB7A-669716EF6BE2}" type="datetime1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29A4-185D-4D86-AC24-F9CD92D693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4563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50D3-3C9A-45E6-9E1A-3D93218B66DD}" type="datetime1">
              <a:rPr lang="pl-PL" smtClean="0"/>
              <a:t>01.06.2021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1A3B-5804-4ED3-B179-605873C9FA1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1823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7977-8AD3-4479-A3E8-AED07E1C18E4}" type="datetime1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B580-E8DE-4736-9B6F-96AD9906D84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381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1475-D8B0-4C26-89D8-9DD6641018C5}" type="datetime1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8E710-604D-40B1-A672-C1DC274760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4915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88D4-BF61-4E18-9DCF-D5C0233090A5}" type="datetime1">
              <a:rPr lang="pl-PL" smtClean="0"/>
              <a:t>01.06.2021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F41EB-DCF5-4287-B058-690A48F9A7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954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5AE3-B9D5-463F-9F54-15C7148345FA}" type="datetime1">
              <a:rPr lang="pl-PL" smtClean="0"/>
              <a:t>01.06.2021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3A0A6-9F9C-48AE-8BF5-EAFE074A58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6028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E0E1E-C517-45FE-9B10-B82377E5D370}" type="datetime1">
              <a:rPr lang="pl-PL" smtClean="0"/>
              <a:t>01.06.2021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53F12-EEA7-4A86-A424-2136E0EE3B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793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64B86-D78E-4875-9949-82091879FC6C}" type="datetime1">
              <a:rPr lang="pl-PL" smtClean="0"/>
              <a:t>01.06.2021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E404-791E-417F-B6FA-AAA21AA898E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168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89CF-7C34-412A-BE0A-25474E4980A7}" type="datetime1">
              <a:rPr lang="pl-PL" smtClean="0"/>
              <a:t>01.06.2021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4868-664B-431F-87F0-B9C44B95816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0671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FBCB-5D32-42DC-85DE-6B3C6DFC9397}" type="datetime1">
              <a:rPr lang="pl-PL" smtClean="0"/>
              <a:t>01.06.2021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86BF3-8C74-402E-9E9F-0515CD1ECCE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0503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73DE1-3224-4688-ACBA-A263DAA6073B}" type="datetime1">
              <a:rPr lang="pl-PL" smtClean="0"/>
              <a:t>01.06.2021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751D4D89-A384-4A04-88A0-F5E34484ECE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899592" y="2349501"/>
            <a:ext cx="8027987" cy="1439540"/>
          </a:xfrm>
        </p:spPr>
        <p:txBody>
          <a:bodyPr/>
          <a:lstStyle/>
          <a:p>
            <a:pPr marL="0" indent="0" algn="ctr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pl-PL" sz="3600" dirty="0">
                <a:effectLst/>
                <a:ea typeface="Times New Roman" panose="02020603050405020304" pitchFamily="18" charset="0"/>
              </a:rPr>
              <a:t>Poszukiwanie składników pożywienia mających korzystne działanie w prewencji chorób cywilizacyjnych</a:t>
            </a:r>
            <a:r>
              <a:rPr lang="pl-PL" sz="3600" b="1" dirty="0">
                <a:effectLst/>
                <a:ea typeface="Times New Roman" panose="02020603050405020304" pitchFamily="18" charset="0"/>
              </a:rPr>
              <a:t>.</a:t>
            </a:r>
            <a:endParaRPr lang="pl-PL" altLang="pl-PL" sz="3600" b="1" dirty="0"/>
          </a:p>
          <a:p>
            <a:pPr marL="0" indent="0" algn="ctr" eaLnBrk="1" hangingPunct="1">
              <a:spcBef>
                <a:spcPts val="1800"/>
              </a:spcBef>
              <a:buFont typeface="Arial" panose="020B0604020202020204" pitchFamily="34" charset="0"/>
              <a:buNone/>
            </a:pPr>
            <a:endParaRPr lang="pl-PL" altLang="pl-PL" sz="1800" b="1" dirty="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dirty="0"/>
              <a:t>	Katedra Żywienia Człowieka i </a:t>
            </a:r>
            <a:r>
              <a:rPr lang="pl-PL" altLang="pl-PL" dirty="0" err="1"/>
              <a:t>Metabolomiki</a:t>
            </a:r>
            <a:r>
              <a:rPr lang="pl-PL" altLang="pl-PL" dirty="0"/>
              <a:t> PUM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403648" y="5877272"/>
            <a:ext cx="7704856" cy="595312"/>
          </a:xfrm>
        </p:spPr>
        <p:txBody>
          <a:bodyPr/>
          <a:lstStyle/>
          <a:p>
            <a:pPr>
              <a:defRPr/>
            </a:pPr>
            <a:r>
              <a:rPr lang="pl-PL" altLang="pl-PL" sz="1100" dirty="0"/>
              <a:t>          Zadanie badawcze realizowane  w ramach programu Ministra Nauki i Szkolnictwa Wyższego pod nazwą                        „Regionalna Inicjatywa Doskonałości” w latach 2019-2022 nr projektu 002/RID/2018/19 kwota finansowania 12 000 000 zł</a:t>
            </a:r>
          </a:p>
        </p:txBody>
      </p:sp>
      <p:pic>
        <p:nvPicPr>
          <p:cNvPr id="4" name="Obraz 3" descr="LOGO_MNiSW_-_P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32832" r="26018" b="53885"/>
          <a:stretch>
            <a:fillRect/>
          </a:stretch>
        </p:blipFill>
        <p:spPr bwMode="auto">
          <a:xfrm>
            <a:off x="6343650" y="764704"/>
            <a:ext cx="2800350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87671C5-6A5C-4267-BF47-B3001F2E5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1569315"/>
            <a:ext cx="6100659" cy="2433334"/>
          </a:xfr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B66A10D-0FDB-485C-B611-BB4414829C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32" y="3485740"/>
            <a:ext cx="6419056" cy="3043253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6AF920D0-C827-4E77-B27E-FC3B24CAF469}"/>
              </a:ext>
            </a:extLst>
          </p:cNvPr>
          <p:cNvSpPr txBox="1"/>
          <p:nvPr/>
        </p:nvSpPr>
        <p:spPr>
          <a:xfrm>
            <a:off x="2051720" y="871905"/>
            <a:ext cx="70922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3200" b="1" dirty="0">
                <a:latin typeface="Muli ExtraBold" charset="0"/>
                <a:ea typeface="Muli ExtraBold" charset="0"/>
                <a:cs typeface="Muli ExtraBold" charset="0"/>
              </a:rPr>
              <a:t>Wpływ kurkuminy na parametry stresu oksydacyjnego</a:t>
            </a:r>
            <a:endParaRPr lang="id-ID" sz="32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85CE922-7A43-4253-B007-2B8BDDD94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5605225"/>
            <a:ext cx="4089777" cy="12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94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1910818" y="1151746"/>
            <a:ext cx="72375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b="1" dirty="0" err="1">
                <a:latin typeface="Muli ExtraBold" charset="0"/>
                <a:ea typeface="Muli ExtraBold" charset="0"/>
                <a:cs typeface="Muli ExtraBold" charset="0"/>
              </a:rPr>
              <a:t>Matcha</a:t>
            </a:r>
            <a:r>
              <a:rPr lang="pl-PL" sz="3200" b="1" dirty="0">
                <a:latin typeface="Muli ExtraBold" charset="0"/>
                <a:ea typeface="Muli ExtraBold" charset="0"/>
                <a:cs typeface="Muli ExtraBold" charset="0"/>
              </a:rPr>
              <a:t> – zielona sproszkowana herbata</a:t>
            </a:r>
            <a:endParaRPr lang="id-ID" sz="32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9DC2-EB90-4FD2-9F76-DE55657A208E}"/>
              </a:ext>
            </a:extLst>
          </p:cNvPr>
          <p:cNvSpPr/>
          <p:nvPr/>
        </p:nvSpPr>
        <p:spPr>
          <a:xfrm>
            <a:off x="1466206" y="1808820"/>
            <a:ext cx="4201304" cy="3240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l-PL" sz="2000" b="1" dirty="0" err="1"/>
              <a:t>Matcha</a:t>
            </a:r>
            <a:r>
              <a:rPr lang="pl-PL" sz="2000" dirty="0"/>
              <a:t> to zielona sproszkowana herbata pochodząca z Japonii. Powstaje z tej samej rośliny co herbata zielona czy czarna, czyli </a:t>
            </a:r>
            <a:r>
              <a:rPr lang="pl-PL" sz="2000" i="1" dirty="0" err="1"/>
              <a:t>Camellia</a:t>
            </a:r>
            <a:r>
              <a:rPr lang="pl-PL" sz="2000" i="1" dirty="0"/>
              <a:t> </a:t>
            </a:r>
            <a:r>
              <a:rPr lang="pl-PL" sz="2000" i="1" dirty="0" err="1"/>
              <a:t>sinensis</a:t>
            </a:r>
            <a:r>
              <a:rPr lang="pl-PL" sz="2000" dirty="0"/>
              <a:t>. Krzewy przez większość czasu wzrostu są zacienione naturalnymi płachtami bambusowymi, a brak słońca wpływa na roślinę stresująco. Zabieg ten umożliwia wytworzenie wysokiej zawartości związków bioaktywnych m.in.  </a:t>
            </a:r>
            <a:r>
              <a:rPr lang="pl-PL" sz="2000" b="1" dirty="0"/>
              <a:t>antyoksydantów</a:t>
            </a:r>
            <a:r>
              <a:rPr lang="pl-PL" sz="2000" dirty="0"/>
              <a:t>.</a:t>
            </a:r>
            <a:endParaRPr lang="en-US" sz="200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F079C68-4C03-48A5-BD8F-919D6B326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0"/>
          <a:stretch/>
        </p:blipFill>
        <p:spPr>
          <a:xfrm>
            <a:off x="5312694" y="6382837"/>
            <a:ext cx="6007443" cy="37426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23646B3-1773-4758-823A-24EE36258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79"/>
          <a:stretch/>
        </p:blipFill>
        <p:spPr>
          <a:xfrm>
            <a:off x="827584" y="5936006"/>
            <a:ext cx="4567283" cy="80536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B5A39EF-E493-40CD-9B66-2F01F30F7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07690"/>
            <a:ext cx="2894119" cy="43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40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1739583" y="1268760"/>
            <a:ext cx="70922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4400" b="1" dirty="0">
                <a:latin typeface="Muli ExtraBold" charset="0"/>
                <a:ea typeface="Muli ExtraBold" charset="0"/>
                <a:cs typeface="Muli ExtraBold" charset="0"/>
              </a:rPr>
              <a:t>Właściwości antyoksydacyjne </a:t>
            </a:r>
            <a:r>
              <a:rPr lang="pl-PL" sz="4400" b="1" dirty="0" err="1">
                <a:latin typeface="Muli ExtraBold" charset="0"/>
                <a:ea typeface="Muli ExtraBold" charset="0"/>
                <a:cs typeface="Muli ExtraBold" charset="0"/>
              </a:rPr>
              <a:t>matchy</a:t>
            </a:r>
            <a:endParaRPr lang="id-ID" sz="44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4023DBC-DEC6-4EA6-8B87-FAC914FE1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43355"/>
            <a:ext cx="6228184" cy="24903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EA0D07A-6E29-45C1-8AA6-6ED8E2F03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40"/>
          <a:stretch/>
        </p:blipFill>
        <p:spPr>
          <a:xfrm>
            <a:off x="5312694" y="6077118"/>
            <a:ext cx="6007443" cy="37426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984258B-1D04-4EEC-8DD9-ACF103FDF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279"/>
          <a:stretch/>
        </p:blipFill>
        <p:spPr>
          <a:xfrm>
            <a:off x="827584" y="5966420"/>
            <a:ext cx="4567283" cy="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9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0F23C82C-9D9B-46D5-A867-49E3ADBD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0"/>
          <a:stretch/>
        </p:blipFill>
        <p:spPr>
          <a:xfrm>
            <a:off x="5312694" y="6077118"/>
            <a:ext cx="6007443" cy="37426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F557975-FED4-470E-B36F-EA31CEED02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279"/>
          <a:stretch/>
        </p:blipFill>
        <p:spPr>
          <a:xfrm>
            <a:off x="827584" y="5966420"/>
            <a:ext cx="4567283" cy="80536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5E347CC-69CA-4A8B-874F-DEAA54C2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0617" y="1556792"/>
            <a:ext cx="6156176" cy="256455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477EEE-065A-4E75-AB9E-69BEB302F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3803403"/>
            <a:ext cx="6156176" cy="228050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18A96E2-7B0D-4380-8D57-923F03B10CCC}"/>
              </a:ext>
            </a:extLst>
          </p:cNvPr>
          <p:cNvSpPr txBox="1"/>
          <p:nvPr/>
        </p:nvSpPr>
        <p:spPr>
          <a:xfrm>
            <a:off x="2339752" y="888191"/>
            <a:ext cx="680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Matcha</a:t>
            </a:r>
            <a:r>
              <a:rPr lang="pl-PL" b="1" dirty="0"/>
              <a:t> </a:t>
            </a:r>
            <a:r>
              <a:rPr lang="pl-PL" dirty="0"/>
              <a:t>wykazuje </a:t>
            </a:r>
            <a:r>
              <a:rPr lang="pl-PL" b="1" dirty="0"/>
              <a:t>wysoki potencjał przeciwutleniający </a:t>
            </a:r>
            <a:r>
              <a:rPr lang="pl-PL" dirty="0"/>
              <a:t>oraz jest źródłem </a:t>
            </a:r>
            <a:r>
              <a:rPr lang="pl-PL" dirty="0" err="1"/>
              <a:t>polifenoli</a:t>
            </a:r>
            <a:r>
              <a:rPr lang="pl-PL" dirty="0"/>
              <a:t> i witaminy C czyli silnych </a:t>
            </a:r>
            <a:r>
              <a:rPr lang="pl-PL" b="1" dirty="0"/>
              <a:t>antyoksydantów</a:t>
            </a:r>
          </a:p>
        </p:txBody>
      </p:sp>
    </p:spTree>
    <p:extLst>
      <p:ext uri="{BB962C8B-B14F-4D97-AF65-F5344CB8AC3E}">
        <p14:creationId xmlns:p14="http://schemas.microsoft.com/office/powerpoint/2010/main" val="48010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1910818" y="1151746"/>
            <a:ext cx="723759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b="1" dirty="0" err="1">
                <a:latin typeface="Muli ExtraBold" charset="0"/>
                <a:ea typeface="Muli ExtraBold" charset="0"/>
                <a:cs typeface="Muli ExtraBold" charset="0"/>
              </a:rPr>
              <a:t>Kombucha</a:t>
            </a:r>
            <a:r>
              <a:rPr lang="pl-PL" sz="3200" b="1" dirty="0">
                <a:latin typeface="Muli ExtraBold" charset="0"/>
                <a:ea typeface="Muli ExtraBold" charset="0"/>
                <a:cs typeface="Muli ExtraBold" charset="0"/>
              </a:rPr>
              <a:t> – fermentowana herbata</a:t>
            </a:r>
            <a:endParaRPr lang="id-ID" sz="32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9DC2-EB90-4FD2-9F76-DE55657A208E}"/>
              </a:ext>
            </a:extLst>
          </p:cNvPr>
          <p:cNvSpPr/>
          <p:nvPr/>
        </p:nvSpPr>
        <p:spPr>
          <a:xfrm>
            <a:off x="1403648" y="1808819"/>
            <a:ext cx="4201304" cy="494468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pl-PL" altLang="pl-PL" b="1" dirty="0" err="1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Kombucha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 to napój otrzymywany z fermentacji grzybka herbacianego oraz herbaty, najczęściej czarnej lub zielonej i cukru. Grzyb herbaciany jest symbiotycznym połączeniem bakterii kwasu octowego i drożdży. Symbioza ta zwana jest </a:t>
            </a:r>
            <a:r>
              <a:rPr lang="pl-PL" altLang="pl-PL" b="1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SCOBY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 (ang. </a:t>
            </a:r>
            <a:r>
              <a:rPr lang="pl-PL" altLang="pl-PL" dirty="0" err="1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Symbiotic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 </a:t>
            </a:r>
            <a:r>
              <a:rPr lang="pl-PL" altLang="pl-PL" dirty="0" err="1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Culture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 of </a:t>
            </a:r>
            <a:r>
              <a:rPr lang="pl-PL" altLang="pl-PL" dirty="0" err="1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Bacteria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 and </a:t>
            </a:r>
            <a:r>
              <a:rPr lang="pl-PL" altLang="pl-PL" dirty="0" err="1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Yeast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) i inicjuje zajście procesu fermentacji. Podczas procesu fermentacji wytwarzane są w </a:t>
            </a:r>
            <a:r>
              <a:rPr lang="pl-PL" altLang="pl-PL" dirty="0" err="1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kombuchy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 różne metabolity, warunkujące jej </a:t>
            </a:r>
            <a:r>
              <a:rPr lang="pl-PL" altLang="pl-PL" b="1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prozdrowotne właściwości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. Proces ten przeprowadzany jest w temperaturze pokojowej przez okres 5-14 dni. Fermentacja </a:t>
            </a:r>
            <a:r>
              <a:rPr lang="pl-PL" altLang="pl-PL" dirty="0" err="1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kombuchy</a:t>
            </a:r>
            <a:r>
              <a:rPr lang="pl-PL" altLang="pl-PL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 to połączenie trzech fermentacji</a:t>
            </a:r>
            <a:r>
              <a:rPr lang="pl-PL" altLang="pl-PL" b="1" dirty="0">
                <a:solidFill>
                  <a:srgbClr val="050505"/>
                </a:solidFill>
                <a:latin typeface="+mj-lt"/>
                <a:cs typeface="Segoe UI Historic" panose="020B0502040204020203" pitchFamily="34" charset="0"/>
              </a:rPr>
              <a:t>: mlekowej, alkoholowej i octowej.</a:t>
            </a:r>
            <a:endParaRPr lang="en-US" sz="2400" b="1" dirty="0">
              <a:solidFill>
                <a:schemeClr val="tx2"/>
              </a:solidFill>
              <a:latin typeface="+mj-lt"/>
              <a:ea typeface="Roboto Light" charset="0"/>
              <a:cs typeface="Roboto Light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A4896A7-713F-4AD7-AFA1-F6212D6EC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4726"/>
            <a:ext cx="2894369" cy="4341179"/>
          </a:xfrm>
          <a:prstGeom prst="rect">
            <a:avLst/>
          </a:prstGeom>
        </p:spPr>
      </p:pic>
      <p:pic>
        <p:nvPicPr>
          <p:cNvPr id="2058" name="Picture 10" descr="☕">
            <a:extLst>
              <a:ext uri="{FF2B5EF4-FFF2-40B4-BE49-F238E27FC236}">
                <a16:creationId xmlns:a16="http://schemas.microsoft.com/office/drawing/2014/main" id="{4D9CEC8E-BF1B-4D58-9A54-72ED1C8F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🍬">
            <a:extLst>
              <a:ext uri="{FF2B5EF4-FFF2-40B4-BE49-F238E27FC236}">
                <a16:creationId xmlns:a16="http://schemas.microsoft.com/office/drawing/2014/main" id="{3F6F5EA8-41A2-4D8C-B8B9-88ADAD3E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🦠">
            <a:extLst>
              <a:ext uri="{FF2B5EF4-FFF2-40B4-BE49-F238E27FC236}">
                <a16:creationId xmlns:a16="http://schemas.microsoft.com/office/drawing/2014/main" id="{D731C5A8-8D64-43B9-BEE0-45511A0F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088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58CCA677-1ABE-404C-9596-9D35037B08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738"/>
          <a:stretch/>
        </p:blipFill>
        <p:spPr>
          <a:xfrm>
            <a:off x="4423395" y="6348837"/>
            <a:ext cx="7129359" cy="40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7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1605362" y="1262268"/>
            <a:ext cx="773859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b="1" dirty="0" err="1">
                <a:latin typeface="Muli ExtraBold" charset="0"/>
                <a:ea typeface="Muli ExtraBold" charset="0"/>
                <a:cs typeface="Muli ExtraBold" charset="0"/>
              </a:rPr>
              <a:t>Kombucha</a:t>
            </a:r>
            <a:r>
              <a:rPr lang="pl-PL" sz="3200" b="1" dirty="0">
                <a:latin typeface="Muli ExtraBold" charset="0"/>
                <a:ea typeface="Muli ExtraBold" charset="0"/>
                <a:cs typeface="Muli ExtraBold" charset="0"/>
              </a:rPr>
              <a:t> – właściwości antyoksydacyjne</a:t>
            </a:r>
            <a:endParaRPr lang="id-ID" sz="32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9DC2-EB90-4FD2-9F76-DE55657A208E}"/>
              </a:ext>
            </a:extLst>
          </p:cNvPr>
          <p:cNvSpPr/>
          <p:nvPr/>
        </p:nvSpPr>
        <p:spPr>
          <a:xfrm>
            <a:off x="1619672" y="1808820"/>
            <a:ext cx="6912768" cy="3240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pl-PL" altLang="pl-PL" sz="2400" dirty="0" err="1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Kombucha</a:t>
            </a:r>
            <a:r>
              <a:rPr lang="pl-PL" altLang="pl-PL" sz="2400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 przygotowana na bazie herbaty </a:t>
            </a:r>
            <a:r>
              <a:rPr lang="pl-PL" altLang="pl-PL" sz="2400" b="1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czarnej, zielonej, białej i czerwonej</a:t>
            </a:r>
            <a:r>
              <a:rPr lang="pl-PL" altLang="pl-PL" sz="2400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 wykazuje </a:t>
            </a:r>
            <a:r>
              <a:rPr lang="pl-PL" altLang="pl-PL" sz="2400" b="1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wysoki potencjał antyoksydacyjny</a:t>
            </a:r>
            <a:r>
              <a:rPr lang="pl-PL" altLang="pl-PL" sz="2400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 (</a:t>
            </a:r>
            <a:r>
              <a:rPr lang="en-US" sz="2400" b="1" dirty="0"/>
              <a:t>94.61%</a:t>
            </a:r>
            <a:r>
              <a:rPr lang="en-US" sz="2400" dirty="0"/>
              <a:t> </a:t>
            </a:r>
            <a:r>
              <a:rPr lang="pl-PL" sz="2400" dirty="0"/>
              <a:t>inhibicji rodnika </a:t>
            </a:r>
            <a:r>
              <a:rPr lang="en-US" sz="2400" dirty="0"/>
              <a:t>DPPH</a:t>
            </a:r>
            <a:r>
              <a:rPr lang="pl-PL" altLang="pl-PL" sz="2400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) oraz cechuje się wysoką zawartością </a:t>
            </a:r>
            <a:r>
              <a:rPr lang="pl-PL" altLang="pl-PL" sz="2400" dirty="0" err="1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polifenoli</a:t>
            </a:r>
            <a:r>
              <a:rPr lang="pl-PL" altLang="pl-PL" sz="2400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 (</a:t>
            </a:r>
            <a:r>
              <a:rPr lang="pl-PL" sz="2400" b="1" dirty="0"/>
              <a:t>320.12 mg/L</a:t>
            </a:r>
            <a:r>
              <a:rPr lang="pl-PL" altLang="pl-PL" sz="2400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), flawonoidów (</a:t>
            </a:r>
            <a:r>
              <a:rPr lang="pl-PL" sz="2400" b="1" dirty="0"/>
              <a:t>395.93 mg/L</a:t>
            </a:r>
            <a:r>
              <a:rPr lang="pl-PL" altLang="pl-PL" sz="2400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). </a:t>
            </a:r>
          </a:p>
          <a:p>
            <a:endParaRPr lang="pl-PL" altLang="pl-PL" sz="2400" dirty="0">
              <a:solidFill>
                <a:srgbClr val="050505"/>
              </a:solidFill>
              <a:latin typeface="+mn-lt"/>
              <a:cs typeface="Segoe UI Historic" panose="020B0502040204020203" pitchFamily="34" charset="0"/>
            </a:endParaRPr>
          </a:p>
          <a:p>
            <a:r>
              <a:rPr lang="pl-PL" altLang="pl-PL" sz="2400" b="1" dirty="0">
                <a:solidFill>
                  <a:srgbClr val="050505"/>
                </a:solidFill>
                <a:latin typeface="+mn-lt"/>
                <a:cs typeface="Segoe UI Historic" panose="020B0502040204020203" pitchFamily="34" charset="0"/>
              </a:rPr>
              <a:t>Parametry te są zależne od: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50505"/>
                </a:solidFill>
                <a:latin typeface="+mn-lt"/>
                <a:ea typeface="Roboto Light" charset="0"/>
                <a:cs typeface="Segoe UI Historic" panose="020B0502040204020203" pitchFamily="34" charset="0"/>
              </a:rPr>
              <a:t>Czasu fermentacji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50505"/>
                </a:solidFill>
                <a:latin typeface="+mn-lt"/>
                <a:ea typeface="Roboto Light" charset="0"/>
                <a:cs typeface="Segoe UI Historic" panose="020B0502040204020203" pitchFamily="34" charset="0"/>
              </a:rPr>
              <a:t>Rodzaju zastosowanej herbaty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j-lt"/>
              <a:ea typeface="Roboto Light" charset="0"/>
              <a:cs typeface="Roboto Light" charset="0"/>
            </a:endParaRPr>
          </a:p>
        </p:txBody>
      </p:sp>
      <p:pic>
        <p:nvPicPr>
          <p:cNvPr id="2058" name="Picture 10" descr="☕">
            <a:extLst>
              <a:ext uri="{FF2B5EF4-FFF2-40B4-BE49-F238E27FC236}">
                <a16:creationId xmlns:a16="http://schemas.microsoft.com/office/drawing/2014/main" id="{4D9CEC8E-BF1B-4D58-9A54-72ED1C8F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🍬">
            <a:extLst>
              <a:ext uri="{FF2B5EF4-FFF2-40B4-BE49-F238E27FC236}">
                <a16:creationId xmlns:a16="http://schemas.microsoft.com/office/drawing/2014/main" id="{3F6F5EA8-41A2-4D8C-B8B9-88ADAD3E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🦠">
            <a:extLst>
              <a:ext uri="{FF2B5EF4-FFF2-40B4-BE49-F238E27FC236}">
                <a16:creationId xmlns:a16="http://schemas.microsoft.com/office/drawing/2014/main" id="{D731C5A8-8D64-43B9-BEE0-45511A0F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088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9EDE856-0C3C-458F-AA96-9108765B8C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502"/>
          <a:stretch/>
        </p:blipFill>
        <p:spPr>
          <a:xfrm>
            <a:off x="1619672" y="5170724"/>
            <a:ext cx="5291304" cy="116868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6D8AA275-FF82-4A91-80EC-FF07DCCF9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738"/>
          <a:stretch/>
        </p:blipFill>
        <p:spPr>
          <a:xfrm>
            <a:off x="1619672" y="6350425"/>
            <a:ext cx="8029743" cy="4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57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1910818" y="1151746"/>
            <a:ext cx="723759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3200" b="1" dirty="0">
                <a:latin typeface="Muli ExtraBold" charset="0"/>
                <a:ea typeface="Muli ExtraBold" charset="0"/>
                <a:cs typeface="Muli ExtraBold" charset="0"/>
              </a:rPr>
              <a:t>Napoje funkcjonalne jako źródło mikro- </a:t>
            </a:r>
          </a:p>
          <a:p>
            <a:pPr>
              <a:lnSpc>
                <a:spcPct val="90000"/>
              </a:lnSpc>
            </a:pPr>
            <a:r>
              <a:rPr lang="pl-PL" sz="3200" b="1" dirty="0">
                <a:latin typeface="Muli ExtraBold" charset="0"/>
                <a:ea typeface="Muli ExtraBold" charset="0"/>
                <a:cs typeface="Muli ExtraBold" charset="0"/>
              </a:rPr>
              <a:t>i makroelementów</a:t>
            </a:r>
            <a:endParaRPr lang="id-ID" sz="32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2058" name="Picture 10" descr="☕">
            <a:extLst>
              <a:ext uri="{FF2B5EF4-FFF2-40B4-BE49-F238E27FC236}">
                <a16:creationId xmlns:a16="http://schemas.microsoft.com/office/drawing/2014/main" id="{4D9CEC8E-BF1B-4D58-9A54-72ED1C8FD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🍬">
            <a:extLst>
              <a:ext uri="{FF2B5EF4-FFF2-40B4-BE49-F238E27FC236}">
                <a16:creationId xmlns:a16="http://schemas.microsoft.com/office/drawing/2014/main" id="{3F6F5EA8-41A2-4D8C-B8B9-88ADAD3EB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🦠">
            <a:extLst>
              <a:ext uri="{FF2B5EF4-FFF2-40B4-BE49-F238E27FC236}">
                <a16:creationId xmlns:a16="http://schemas.microsoft.com/office/drawing/2014/main" id="{D731C5A8-8D64-43B9-BEE0-45511A0FF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088" y="-841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3399B2F-2EE2-4CDF-8749-3816886323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9862"/>
          <a:stretch/>
        </p:blipFill>
        <p:spPr>
          <a:xfrm>
            <a:off x="892024" y="5672163"/>
            <a:ext cx="3679975" cy="115703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AFAE071-B7BF-4ED3-B5A8-E0166D5A32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794" y="2130475"/>
            <a:ext cx="6705600" cy="35623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161F2D7-9A28-4437-B35E-CF8FF4CA82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138"/>
          <a:stretch/>
        </p:blipFill>
        <p:spPr>
          <a:xfrm>
            <a:off x="4559905" y="6178836"/>
            <a:ext cx="4740228" cy="63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1116013" y="1700808"/>
            <a:ext cx="7570787" cy="442535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pl-PL" altLang="pl-PL" i="1" dirty="0"/>
              <a:t>	</a:t>
            </a:r>
            <a:r>
              <a:rPr lang="pl-PL" altLang="pl-PL" sz="1600" i="1" dirty="0"/>
              <a:t>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pl-PL" altLang="pl-PL" sz="2000" b="1" dirty="0"/>
          </a:p>
          <a:p>
            <a:pPr marL="0" indent="0">
              <a:buNone/>
            </a:pPr>
            <a:r>
              <a:rPr lang="pl-PL" sz="1800" b="0" i="0" dirty="0">
                <a:effectLst/>
                <a:latin typeface="CenturySchoolbookProGreekMP"/>
              </a:rPr>
              <a:t>NAFLD stwierdza się u około 50% osób z </a:t>
            </a:r>
            <a:r>
              <a:rPr lang="pl-PL" sz="1800" b="0" i="0" dirty="0" err="1">
                <a:effectLst/>
                <a:latin typeface="CenturySchoolbookProGreekMP"/>
              </a:rPr>
              <a:t>dyslipidemią</a:t>
            </a:r>
            <a:r>
              <a:rPr lang="pl-PL" sz="1800" b="0" i="0" dirty="0">
                <a:effectLst/>
                <a:latin typeface="CenturySchoolbookProGreekMP"/>
              </a:rPr>
              <a:t>, u około 70% osób z DM2 i nawet 90% osób z otyłością  olbrzymią (BMI ≥40 kg/m2). Ponadto czynnikami zwiększonego ryzyka wystąpienia NAFLD są: </a:t>
            </a:r>
            <a:r>
              <a:rPr lang="pl-PL" sz="1800" b="1" i="0" dirty="0">
                <a:effectLst/>
                <a:latin typeface="CenturySchoolbookProGreekMP"/>
              </a:rPr>
              <a:t>płeć męska i starszy </a:t>
            </a:r>
            <a:r>
              <a:rPr lang="pl-PL" sz="1800" b="0" i="0" dirty="0">
                <a:effectLst/>
                <a:latin typeface="CenturySchoolbookProGreekMP"/>
              </a:rPr>
              <a:t>wiek, a w krajach wieloetnicznych pochodzenie latynoskie.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1800" b="0" i="0" dirty="0">
                <a:effectLst/>
                <a:latin typeface="CenturySchoolbookProGreekMP"/>
              </a:rPr>
              <a:t>Roczną zapadalność na NAFLD ocenia się na 20–86 przypadków na 1000 osób, lecz istnieje duża luka między szacowaną częstością występowania NAFLD a liczbą rozpoznawanych przypadków tej choroby.</a:t>
            </a:r>
            <a:r>
              <a:rPr lang="pl-PL" sz="1800" dirty="0"/>
              <a:t> </a:t>
            </a:r>
            <a:br>
              <a:rPr lang="pl-PL" sz="1800" dirty="0"/>
            </a:br>
            <a:r>
              <a:rPr lang="pl-PL" sz="2400" b="1" dirty="0">
                <a:latin typeface="+mj-lt"/>
              </a:rPr>
              <a:t>Polska </a:t>
            </a:r>
          </a:p>
          <a:p>
            <a:pPr marL="0" indent="0">
              <a:buNone/>
            </a:pPr>
            <a:r>
              <a:rPr lang="pl-PL" sz="1800" dirty="0"/>
              <a:t>Częstość występowania NAFLD w populacji ogólnej wynosiła 37,2%; 51,4% u uczestników 65-70 letnich.</a:t>
            </a:r>
          </a:p>
          <a:p>
            <a:pPr marL="0" indent="0">
              <a:buNone/>
            </a:pPr>
            <a:r>
              <a:rPr lang="pl-PL" sz="1800" dirty="0"/>
              <a:t>Częstość zaawansowanego zwłóknienia wynosiła 7,79% (14,8% w populacji NAFLD) i wzrosła wraz z wiekiem (p &lt;0,005)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2000" dirty="0"/>
              <a:t>	</a:t>
            </a:r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>
          <a:xfrm>
            <a:off x="1043608" y="6126164"/>
            <a:ext cx="7704856" cy="595312"/>
          </a:xfrm>
        </p:spPr>
        <p:txBody>
          <a:bodyPr/>
          <a:lstStyle/>
          <a:p>
            <a:pPr>
              <a:defRPr/>
            </a:pPr>
            <a:r>
              <a:rPr lang="pl-PL" altLang="pl-PL" sz="1100" dirty="0"/>
              <a:t>          Zadanie badawcze realizowane  w ramach programu Ministra Nauki i Szkolnictwa Wyższego pod nazwą                        „Regionalna Inicjatywa Doskonałości” w latach 2019-2022 nr projektu 002/RID/2018/19 kwota finansowania 12 000 000 zł</a:t>
            </a:r>
          </a:p>
        </p:txBody>
      </p:sp>
      <p:pic>
        <p:nvPicPr>
          <p:cNvPr id="4" name="Obraz 3" descr="LOGO_MNiSW_-_P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32832" r="26018" b="53885"/>
          <a:stretch>
            <a:fillRect/>
          </a:stretch>
        </p:blipFill>
        <p:spPr bwMode="auto">
          <a:xfrm>
            <a:off x="6343650" y="764704"/>
            <a:ext cx="2800350" cy="504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F1A83B6-9EFA-41F2-8567-B02B783E5027}"/>
              </a:ext>
            </a:extLst>
          </p:cNvPr>
          <p:cNvSpPr txBox="1"/>
          <p:nvPr/>
        </p:nvSpPr>
        <p:spPr>
          <a:xfrm>
            <a:off x="2267744" y="1124744"/>
            <a:ext cx="57602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latin typeface="+mj-lt"/>
              </a:rPr>
              <a:t>Niealkoholowa choroba </a:t>
            </a:r>
            <a:r>
              <a:rPr lang="pl-PL" sz="4400" b="1" dirty="0" err="1">
                <a:latin typeface="+mj-lt"/>
              </a:rPr>
              <a:t>stłuszczeniowa</a:t>
            </a:r>
            <a:r>
              <a:rPr lang="pl-PL" sz="4400" b="1" dirty="0">
                <a:latin typeface="+mj-lt"/>
              </a:rPr>
              <a:t> wątroby </a:t>
            </a:r>
          </a:p>
        </p:txBody>
      </p:sp>
    </p:spTree>
    <p:extLst>
      <p:ext uri="{BB962C8B-B14F-4D97-AF65-F5344CB8AC3E}">
        <p14:creationId xmlns:p14="http://schemas.microsoft.com/office/powerpoint/2010/main" val="78891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F379E99-A2B2-4D14-8679-D910AE05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908719"/>
            <a:ext cx="8229600" cy="871619"/>
          </a:xfrm>
        </p:spPr>
        <p:txBody>
          <a:bodyPr/>
          <a:lstStyle/>
          <a:p>
            <a:pPr eaLnBrk="1" hangingPunct="1"/>
            <a:r>
              <a:rPr lang="pl-PL" b="1" dirty="0"/>
              <a:t>Polska </a:t>
            </a:r>
            <a:br>
              <a:rPr lang="pl-PL" b="1" dirty="0"/>
            </a:br>
            <a:endParaRPr lang="pl-PL" altLang="en-US" b="1" dirty="0">
              <a:effectLst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A28BF42-2C30-4ACA-9390-3BB72B24D9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624" y="2060848"/>
            <a:ext cx="7499176" cy="4530725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/>
              <a:t>Częstość występowania NAFLD w populacji ogólnej wynosiła 37,2%; 51,4% u uczestników 65-70 letnich.</a:t>
            </a:r>
          </a:p>
          <a:p>
            <a:pPr marL="0" indent="0">
              <a:buNone/>
            </a:pPr>
            <a:r>
              <a:rPr lang="pl-PL" sz="3200" dirty="0"/>
              <a:t>Częstość zaawansowanego zwłóknienia wynosiła 7,79% (14,8% w populacji NAFLD) i </a:t>
            </a:r>
            <a:r>
              <a:rPr lang="pl-PL" sz="3200" dirty="0" err="1"/>
              <a:t>wzrosta</a:t>
            </a:r>
            <a:r>
              <a:rPr lang="pl-PL" sz="3200" dirty="0"/>
              <a:t>  wraz z wiekiem (p &lt;0,005).</a:t>
            </a:r>
          </a:p>
          <a:p>
            <a:pPr eaLnBrk="1" hangingPunct="1">
              <a:spcBef>
                <a:spcPct val="40000"/>
              </a:spcBef>
              <a:tabLst>
                <a:tab pos="7988300" algn="l"/>
              </a:tabLst>
            </a:pPr>
            <a:endParaRPr lang="pl-PL" altLang="en-US" dirty="0">
              <a:effectLst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9038BA0-EEBB-4D2F-816C-B90E7E5F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592" y="5583577"/>
            <a:ext cx="6834208" cy="10425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C6AEBA-EC7B-4FEC-A17D-34528173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55163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Czynniki ryzyka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45E1CF-2B78-4204-BFC7-94244B60C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2384" y="2150067"/>
            <a:ext cx="3601616" cy="3263504"/>
          </a:xfrm>
        </p:spPr>
        <p:txBody>
          <a:bodyPr>
            <a:normAutofit fontScale="55000" lnSpcReduction="20000"/>
          </a:bodyPr>
          <a:lstStyle/>
          <a:p>
            <a:endParaRPr lang="pl-PL" dirty="0"/>
          </a:p>
          <a:p>
            <a:r>
              <a:rPr lang="pl-PL" sz="3300" dirty="0"/>
              <a:t>Otyłość </a:t>
            </a:r>
          </a:p>
          <a:p>
            <a:r>
              <a:rPr lang="pl-PL" sz="3300" dirty="0"/>
              <a:t>czynnikami ryzyka metabolicznego są (zwiększony obwód talii,</a:t>
            </a:r>
            <a:r>
              <a:rPr lang="pl-PL" sz="3300" dirty="0">
                <a:solidFill>
                  <a:srgbClr val="242021"/>
                </a:solidFill>
                <a:latin typeface="CenturySchoolbookProGreekMP"/>
              </a:rPr>
              <a:t> </a:t>
            </a:r>
            <a:r>
              <a:rPr lang="pl-PL" sz="3300" dirty="0">
                <a:solidFill>
                  <a:srgbClr val="242021"/>
                </a:solidFill>
              </a:rPr>
              <a:t>hiperglikemia, </a:t>
            </a:r>
            <a:r>
              <a:rPr lang="pl-PL" sz="3300" b="0" i="0" dirty="0" err="1">
                <a:solidFill>
                  <a:srgbClr val="242021"/>
                </a:solidFill>
                <a:effectLst/>
                <a:latin typeface="CenturySchoolbookProGreekMP"/>
              </a:rPr>
              <a:t>hiperlipidemia</a:t>
            </a:r>
            <a:r>
              <a:rPr lang="pl-PL" sz="3300" b="0" i="0" dirty="0">
                <a:solidFill>
                  <a:srgbClr val="242021"/>
                </a:solidFill>
                <a:effectLst/>
                <a:latin typeface="CenturySchoolbookProGreekMP"/>
              </a:rPr>
              <a:t>,</a:t>
            </a:r>
            <a:r>
              <a:rPr lang="pl-PL" sz="3300" dirty="0"/>
              <a:t> </a:t>
            </a:r>
            <a:r>
              <a:rPr lang="pl-PL" sz="3300" b="0" i="0" dirty="0">
                <a:solidFill>
                  <a:srgbClr val="242021"/>
                </a:solidFill>
                <a:effectLst/>
                <a:latin typeface="CenturySchoolbookProGreekMP"/>
              </a:rPr>
              <a:t>zmniejszone stężenie cholesterolu HDL, nadciśnienie tętnicze</a:t>
            </a:r>
            <a:r>
              <a:rPr lang="pl-PL" sz="3300" dirty="0"/>
              <a:t> </a:t>
            </a:r>
          </a:p>
          <a:p>
            <a:r>
              <a:rPr lang="pl-PL" sz="3300" b="0" i="0" dirty="0">
                <a:solidFill>
                  <a:srgbClr val="242021"/>
                </a:solidFill>
                <a:effectLst/>
                <a:latin typeface="CenturySchoolbookProGreekMP"/>
              </a:rPr>
              <a:t>utrzymującą się zwiększoną aktywnością ALT o niejasnej przyczynie</a:t>
            </a:r>
            <a:r>
              <a:rPr lang="pl-PL" sz="3300" dirty="0"/>
              <a:t> </a:t>
            </a:r>
            <a:br>
              <a:rPr lang="pl-PL" sz="3300" dirty="0"/>
            </a:br>
            <a:br>
              <a:rPr lang="pl-PL" dirty="0"/>
            </a:b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3D4C42-2C9F-46F0-ABD2-B71EAB55E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04322"/>
            <a:ext cx="4459615" cy="2881701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A456479-0EB8-48FF-A19A-7DC1CBBA31BB}"/>
              </a:ext>
            </a:extLst>
          </p:cNvPr>
          <p:cNvSpPr/>
          <p:nvPr/>
        </p:nvSpPr>
        <p:spPr>
          <a:xfrm>
            <a:off x="691087" y="5579006"/>
            <a:ext cx="8919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/>
              <a:t>[1]</a:t>
            </a:r>
            <a:r>
              <a:rPr lang="pl-PL" sz="1400" dirty="0" err="1"/>
              <a:t>Liver</a:t>
            </a:r>
            <a:r>
              <a:rPr lang="pl-PL" sz="1400" dirty="0"/>
              <a:t> </a:t>
            </a:r>
            <a:r>
              <a:rPr lang="pl-PL" sz="1400" dirty="0" err="1"/>
              <a:t>Int</a:t>
            </a:r>
            <a:r>
              <a:rPr lang="pl-PL" sz="1400" dirty="0"/>
              <a:t>. 2018 Feb;38 </a:t>
            </a:r>
            <a:r>
              <a:rPr lang="pl-PL" sz="1400" dirty="0" err="1"/>
              <a:t>Suppl</a:t>
            </a:r>
            <a:r>
              <a:rPr lang="pl-PL" sz="1400" dirty="0"/>
              <a:t> 1:47-51. doi: 10.1111/liv.13643</a:t>
            </a:r>
          </a:p>
          <a:p>
            <a:r>
              <a:rPr lang="pl-PL" sz="1400" dirty="0">
                <a:solidFill>
                  <a:srgbClr val="242021"/>
                </a:solidFill>
                <a:latin typeface="FrutigerNextLTW1G-MediumCn"/>
              </a:rPr>
              <a:t>[2] </a:t>
            </a:r>
            <a:r>
              <a:rPr lang="pl-PL" sz="1400" dirty="0" err="1">
                <a:solidFill>
                  <a:srgbClr val="242021"/>
                </a:solidFill>
                <a:latin typeface="FrutigerNextLTW1G-MediumCn"/>
              </a:rPr>
              <a:t>Hartleb</a:t>
            </a:r>
            <a:r>
              <a:rPr lang="pl-PL" sz="1400" dirty="0">
                <a:solidFill>
                  <a:srgbClr val="242021"/>
                </a:solidFill>
                <a:latin typeface="FrutigerNextLTW1G-MediumCn"/>
              </a:rPr>
              <a:t> M., et al. .: Postępowanie z chorymi na niealkoholową </a:t>
            </a:r>
            <a:r>
              <a:rPr lang="pl-PL" sz="1400" dirty="0" err="1">
                <a:solidFill>
                  <a:srgbClr val="242021"/>
                </a:solidFill>
                <a:latin typeface="FrutigerNextLTW1G-MediumCn"/>
              </a:rPr>
              <a:t>stłuszczeniową</a:t>
            </a:r>
            <a:r>
              <a:rPr lang="pl-PL" sz="1400" dirty="0">
                <a:solidFill>
                  <a:srgbClr val="242021"/>
                </a:solidFill>
                <a:latin typeface="FrutigerNextLTW1G-MediumCn"/>
              </a:rPr>
              <a:t> chorobę wątroby. Zalecenia Polskiej Grupy Ekspertów NAFLD 2019. Med. </a:t>
            </a:r>
            <a:r>
              <a:rPr lang="pl-PL" sz="1400" dirty="0" err="1">
                <a:solidFill>
                  <a:srgbClr val="242021"/>
                </a:solidFill>
                <a:latin typeface="FrutigerNextLTW1G-MediumCn"/>
              </a:rPr>
              <a:t>Prakt</a:t>
            </a:r>
            <a:r>
              <a:rPr lang="pl-PL" sz="1400" dirty="0">
                <a:solidFill>
                  <a:srgbClr val="242021"/>
                </a:solidFill>
                <a:latin typeface="FrutigerNextLTW1G-MediumCn"/>
              </a:rPr>
              <a:t>., 2019; 10: 47–74</a:t>
            </a:r>
            <a:r>
              <a:rPr lang="pl-PL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46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B8C56A36-C56D-4759-9256-9E57468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1017"/>
            <a:ext cx="8229600" cy="1143000"/>
          </a:xfrm>
        </p:spPr>
        <p:txBody>
          <a:bodyPr/>
          <a:lstStyle/>
          <a:p>
            <a:r>
              <a:rPr lang="pl-PL" b="1" dirty="0"/>
              <a:t>Stres oksydacyjny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6F4E30A6-C47F-4E65-83C6-9117E24E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45" y="1891318"/>
            <a:ext cx="4248472" cy="3921299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Stres oksydacyjny </a:t>
            </a:r>
            <a:r>
              <a:rPr lang="pl-PL" sz="2400" dirty="0"/>
              <a:t>to zaburzenie homeostazy - równowagi </a:t>
            </a:r>
            <a:r>
              <a:rPr lang="pl-PL" sz="2400" dirty="0" err="1"/>
              <a:t>prooksydacyjno</a:t>
            </a:r>
            <a:r>
              <a:rPr lang="pl-PL" sz="2400" dirty="0"/>
              <a:t> - antyoksydacyjnej prowadzące do wzrostu stężeń </a:t>
            </a:r>
            <a:r>
              <a:rPr lang="pl-PL" sz="2400" b="1" dirty="0"/>
              <a:t>reaktywnych form tlenu i wolnych rodników.</a:t>
            </a:r>
          </a:p>
          <a:p>
            <a:pPr marL="0" indent="0">
              <a:buNone/>
            </a:pPr>
            <a:r>
              <a:rPr lang="pl-PL" sz="2400" dirty="0"/>
              <a:t>Zapewnienie równowagi między procesami fizjologicznymi a patologicznymi warunkuje odpowiednie funkcjonowanie organizmu.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Symbol zastępczy obrazu 6">
            <a:extLst>
              <a:ext uri="{FF2B5EF4-FFF2-40B4-BE49-F238E27FC236}">
                <a16:creationId xmlns:a16="http://schemas.microsoft.com/office/drawing/2014/main" id="{7E7BFA5A-093F-430D-9C2A-989CB4F97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31" r="12843"/>
          <a:stretch/>
        </p:blipFill>
        <p:spPr>
          <a:xfrm flipH="1">
            <a:off x="5935162" y="1844017"/>
            <a:ext cx="2751638" cy="46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9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71BB1E-6A38-48E4-8F9A-81AA3BB3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61303"/>
            <a:ext cx="8229600" cy="1143000"/>
          </a:xfrm>
        </p:spPr>
        <p:txBody>
          <a:bodyPr/>
          <a:lstStyle/>
          <a:p>
            <a:r>
              <a:rPr lang="pl-PL" dirty="0" err="1"/>
              <a:t>Rekomandowaną</a:t>
            </a:r>
            <a:r>
              <a:rPr lang="pl-PL" dirty="0"/>
              <a:t> dietą jest typu śródziemnomorskiego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D42D23-3E91-44DA-9E84-FBF802A8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96" y="2273987"/>
            <a:ext cx="3707904" cy="3489251"/>
          </a:xfrm>
        </p:spPr>
        <p:txBody>
          <a:bodyPr/>
          <a:lstStyle/>
          <a:p>
            <a:r>
              <a:rPr lang="pl-PL" sz="1600" dirty="0"/>
              <a:t>Wyniki badań wskazują na pozytywną rolę diety śródziemnomorskiej (MD) w profilaktyce NAFLD i redukcji prawdopodobieństwa wystąpienia NASH.</a:t>
            </a:r>
          </a:p>
          <a:p>
            <a:r>
              <a:rPr lang="pl-PL" sz="1600" dirty="0"/>
              <a:t>Po 6 lub 12 miesiącach od wprowadzenia MD śródziemnomorskiej obserwowano poprawę</a:t>
            </a:r>
            <a:br>
              <a:rPr lang="pl-PL" sz="1600" dirty="0"/>
            </a:br>
            <a:r>
              <a:rPr lang="pl-PL" sz="1600" dirty="0"/>
              <a:t>parametrów gospodarki lipidowej i węglowodanowej oraz zmniejszenie aktywności ALT niezależnie od redukcji masy ciała czy objętości tłuszczu trzewnego. </a:t>
            </a:r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FEA2131-ACDF-4CAD-997B-F36BE0A7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9592" y="6165304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altLang="pl-PL" dirty="0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445637B-FE75-46A4-A3AA-BD1257F7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17939"/>
            <a:ext cx="4391472" cy="265892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4F5F1FD-2EB9-43C9-A7C8-5F1399F36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5833218"/>
            <a:ext cx="2914141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37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B3C80E-4FA9-4E2F-8E03-120CA654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E07FD55-4828-4575-BBEB-BED550661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altLang="pl-PL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AFD5A258-A7AB-4AB6-9180-869A74272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556792"/>
            <a:ext cx="5112058" cy="4525963"/>
          </a:xfrm>
          <a:prstGeom prst="rect">
            <a:avLst/>
          </a:prstGeom>
          <a:ln w="76200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510283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1219A1-04AB-4B34-8570-093659056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484784"/>
            <a:ext cx="7632848" cy="1143000"/>
          </a:xfrm>
        </p:spPr>
        <p:txBody>
          <a:bodyPr/>
          <a:lstStyle/>
          <a:p>
            <a:r>
              <a:rPr lang="pl-PL" dirty="0"/>
              <a:t>Co pomaga pacjentom ze stłuszczeniem wątroby?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7121B3-B204-46DF-9EA2-FECF87D3A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2870377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990000"/>
                </a:solidFill>
              </a:rPr>
              <a:t>1.U pacjentów z BMI ≥25 kg/m2 zaleca się redukcję BMI o co najmniej 5%, z utratą nie więcej niż 0,5 kg/tydzień. [1A]</a:t>
            </a:r>
          </a:p>
          <a:p>
            <a:pPr marL="0" indent="0">
              <a:buNone/>
            </a:pPr>
            <a:r>
              <a:rPr lang="pl-PL" sz="1425" i="1" dirty="0">
                <a:solidFill>
                  <a:srgbClr val="242021"/>
                </a:solidFill>
                <a:latin typeface="CenturySchoolbookProGreekMP"/>
              </a:rPr>
              <a:t>Po co to robimy?  Udowodniono, że redukcja masy ciała o 5% powoduje zmniejszenie stłuszczenia wątroby, lecz nie ma wpływu na stopień włóknienia. Z kolei utrata ≥7% wyjściowej masy, znacznie rzadziej osiągana przez</a:t>
            </a:r>
            <a:br>
              <a:rPr lang="pl-PL" sz="1425" i="1" dirty="0">
                <a:solidFill>
                  <a:srgbClr val="242021"/>
                </a:solidFill>
                <a:latin typeface="CenturySchoolbookProGreekMP"/>
              </a:rPr>
            </a:br>
            <a:r>
              <a:rPr lang="pl-PL" sz="1425" i="1" dirty="0">
                <a:solidFill>
                  <a:srgbClr val="242021"/>
                </a:solidFill>
                <a:latin typeface="CenturySchoolbookProGreekMP"/>
              </a:rPr>
              <a:t>chorych, poprawia parametry histopatologiczne charakteryzujące NASH</a:t>
            </a:r>
            <a:r>
              <a:rPr lang="pl-PL" sz="1425" i="1" dirty="0"/>
              <a:t> </a:t>
            </a:r>
            <a:br>
              <a:rPr lang="pl-PL" sz="1425" i="1" dirty="0"/>
            </a:br>
            <a:endParaRPr lang="pl-PL" sz="1425" i="1" dirty="0"/>
          </a:p>
          <a:p>
            <a:pPr marL="0" indent="0">
              <a:buNone/>
            </a:pPr>
            <a:r>
              <a:rPr lang="pl-PL" dirty="0">
                <a:solidFill>
                  <a:srgbClr val="990000"/>
                </a:solidFill>
                <a:latin typeface="CenturySchoolbookProGreekMP"/>
              </a:rPr>
              <a:t>2.</a:t>
            </a:r>
            <a:r>
              <a:rPr lang="pl-PL" b="0" i="0" dirty="0">
                <a:solidFill>
                  <a:srgbClr val="990000"/>
                </a:solidFill>
                <a:effectLst/>
                <a:latin typeface="CenturySchoolbookProGreekMP"/>
              </a:rPr>
              <a:t> Redukcję masy ciała należy osiągać poprzez zmniejszenie energetyczności diety </a:t>
            </a:r>
            <a:r>
              <a:rPr lang="pl-PL" i="0" dirty="0">
                <a:solidFill>
                  <a:srgbClr val="990000"/>
                </a:solidFill>
                <a:effectLst/>
                <a:latin typeface="CenturySchoolbookProGreekMP"/>
              </a:rPr>
              <a:t>w połączeniu z wysiłkiem fizycznym</a:t>
            </a:r>
            <a:r>
              <a:rPr lang="pl-PL" b="0" i="0" dirty="0">
                <a:solidFill>
                  <a:srgbClr val="990000"/>
                </a:solidFill>
                <a:effectLst/>
                <a:latin typeface="CenturySchoolbookProGreekMP"/>
              </a:rPr>
              <a:t>. [1A]</a:t>
            </a:r>
          </a:p>
          <a:p>
            <a:pPr marL="0" indent="0">
              <a:buNone/>
            </a:pPr>
            <a:r>
              <a:rPr lang="pl-PL" i="0" dirty="0">
                <a:solidFill>
                  <a:srgbClr val="990000"/>
                </a:solidFill>
                <a:effectLst/>
                <a:latin typeface="CenturySchoolbookProGreekMP-Bold"/>
              </a:rPr>
              <a:t>3</a:t>
            </a:r>
            <a:r>
              <a:rPr lang="pl-PL" b="1" i="0" dirty="0">
                <a:solidFill>
                  <a:srgbClr val="990000"/>
                </a:solidFill>
                <a:effectLst/>
                <a:latin typeface="CenturySchoolbookProGreekMP-Bold"/>
              </a:rPr>
              <a:t>. </a:t>
            </a:r>
            <a:r>
              <a:rPr lang="pl-PL" b="0" i="0" dirty="0">
                <a:solidFill>
                  <a:srgbClr val="990000"/>
                </a:solidFill>
                <a:effectLst/>
                <a:latin typeface="CenturySchoolbookProGreekMP"/>
              </a:rPr>
              <a:t>Zaleca się ograniczenie energetyczności diety u osób z nadwagą lub otyłością o 30% w stosunku do całkowitego zapotrzebowania energetycznego (redukcja o 750–1000 kcal dziennie), przy </a:t>
            </a:r>
            <a:r>
              <a:rPr lang="pl-PL" b="1" i="0" dirty="0">
                <a:solidFill>
                  <a:srgbClr val="990000"/>
                </a:solidFill>
                <a:effectLst/>
                <a:latin typeface="CenturySchoolbookProGreekMP"/>
              </a:rPr>
              <a:t>minimalnej podaży dobowej 1200 </a:t>
            </a:r>
            <a:r>
              <a:rPr lang="pl-PL" b="0" i="0" dirty="0">
                <a:solidFill>
                  <a:srgbClr val="990000"/>
                </a:solidFill>
                <a:effectLst/>
                <a:latin typeface="CenturySchoolbookProGreekMP"/>
              </a:rPr>
              <a:t>kcal. [1A]</a:t>
            </a:r>
            <a:r>
              <a:rPr lang="pl-PL" dirty="0">
                <a:solidFill>
                  <a:srgbClr val="990000"/>
                </a:solidFill>
              </a:rPr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D2CBC0-F915-4DBB-9606-E5B8E3A238EC}"/>
              </a:ext>
            </a:extLst>
          </p:cNvPr>
          <p:cNvSpPr txBox="1"/>
          <p:nvPr/>
        </p:nvSpPr>
        <p:spPr>
          <a:xfrm>
            <a:off x="3923928" y="6165304"/>
            <a:ext cx="535518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350" dirty="0" err="1">
                <a:solidFill>
                  <a:srgbClr val="242021"/>
                </a:solidFill>
                <a:latin typeface="FrutigerNextLTW1G-MediumCn"/>
              </a:rPr>
              <a:t>Hartleb</a:t>
            </a:r>
            <a:r>
              <a:rPr lang="pl-PL" sz="1350" dirty="0">
                <a:solidFill>
                  <a:srgbClr val="242021"/>
                </a:solidFill>
                <a:latin typeface="FrutigerNextLTW1G-MediumCn"/>
              </a:rPr>
              <a:t> M., et al. .: Postępowanie z chorymi na niealkoholową </a:t>
            </a:r>
            <a:r>
              <a:rPr lang="pl-PL" sz="1350" dirty="0" err="1">
                <a:solidFill>
                  <a:srgbClr val="242021"/>
                </a:solidFill>
                <a:latin typeface="FrutigerNextLTW1G-MediumCn"/>
              </a:rPr>
              <a:t>stłuszczeniową</a:t>
            </a:r>
            <a:r>
              <a:rPr lang="pl-PL" sz="1350" dirty="0">
                <a:solidFill>
                  <a:srgbClr val="242021"/>
                </a:solidFill>
                <a:latin typeface="FrutigerNextLTW1G-MediumCn"/>
              </a:rPr>
              <a:t> chorobę wątroby. Zalecenia Polskiej Grupy Ekspertów</a:t>
            </a:r>
            <a:br>
              <a:rPr lang="pl-PL" sz="1350" dirty="0">
                <a:solidFill>
                  <a:srgbClr val="242021"/>
                </a:solidFill>
                <a:latin typeface="FrutigerNextLTW1G-MediumCn"/>
              </a:rPr>
            </a:br>
            <a:r>
              <a:rPr lang="pl-PL" sz="1350" dirty="0">
                <a:solidFill>
                  <a:srgbClr val="242021"/>
                </a:solidFill>
                <a:latin typeface="FrutigerNextLTW1G-MediumCn"/>
              </a:rPr>
              <a:t>NAFLD 2019. Med. </a:t>
            </a:r>
            <a:r>
              <a:rPr lang="pl-PL" sz="1350" dirty="0" err="1">
                <a:solidFill>
                  <a:srgbClr val="242021"/>
                </a:solidFill>
                <a:latin typeface="FrutigerNextLTW1G-MediumCn"/>
              </a:rPr>
              <a:t>Prakt</a:t>
            </a:r>
            <a:r>
              <a:rPr lang="pl-PL" sz="1350" dirty="0">
                <a:solidFill>
                  <a:srgbClr val="242021"/>
                </a:solidFill>
                <a:latin typeface="FrutigerNextLTW1G-MediumCn"/>
              </a:rPr>
              <a:t>., 2019; 10: 47–74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441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172D53C-ECB8-4AD2-9489-EB0650D0A3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7151" y="4676484"/>
            <a:ext cx="7596336" cy="1143000"/>
          </a:xfrm>
        </p:spPr>
        <p:txBody>
          <a:bodyPr/>
          <a:lstStyle/>
          <a:p>
            <a:pPr algn="l" eaLnBrk="1" hangingPunct="1"/>
            <a:r>
              <a:rPr lang="pl-PL" altLang="en-US" sz="2400" dirty="0">
                <a:solidFill>
                  <a:srgbClr val="C00000"/>
                </a:solidFill>
                <a:effectLst/>
                <a:latin typeface="+mn-lt"/>
              </a:rPr>
              <a:t>Konieczne jest  szukanie bezpiecznych sposobów  pomocy w redukcji masy ciała, część z tych poszukiwań było możliwe z pieniędzy z programu  </a:t>
            </a:r>
            <a:endParaRPr lang="pl-PL" altLang="en-US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821068-DE12-410A-8718-11820B059E92}"/>
              </a:ext>
            </a:extLst>
          </p:cNvPr>
          <p:cNvSpPr txBox="1"/>
          <p:nvPr/>
        </p:nvSpPr>
        <p:spPr>
          <a:xfrm>
            <a:off x="1763688" y="114630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rgbClr val="990000"/>
                </a:solidFill>
              </a:rPr>
              <a:t>Główny problem utrzymanie  diety przez pacjenta ?</a:t>
            </a:r>
            <a:endParaRPr lang="pl-PL" sz="3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9BC006A-24BF-4274-91F0-DA67EFFC8585}"/>
              </a:ext>
            </a:extLst>
          </p:cNvPr>
          <p:cNvSpPr txBox="1"/>
          <p:nvPr/>
        </p:nvSpPr>
        <p:spPr>
          <a:xfrm>
            <a:off x="899592" y="2580819"/>
            <a:ext cx="8280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Utrzymanie zdrowego stylu życia, a następnie zdrowej diety jest nieosiągalne u większości pacjentów, a tylko 50% pacjentów ma tendencję do utrzymywania redukcji wagi o 7% po 12 miesiącach</a:t>
            </a:r>
            <a:r>
              <a:rPr lang="pl-PL" dirty="0"/>
              <a:t>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A49CC7D-565B-415B-9F8E-FA24544478FD}"/>
              </a:ext>
            </a:extLst>
          </p:cNvPr>
          <p:cNvSpPr txBox="1"/>
          <p:nvPr/>
        </p:nvSpPr>
        <p:spPr>
          <a:xfrm>
            <a:off x="4373740" y="5668379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dirty="0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</p:spTree>
    <p:extLst>
      <p:ext uri="{BB962C8B-B14F-4D97-AF65-F5344CB8AC3E}">
        <p14:creationId xmlns:p14="http://schemas.microsoft.com/office/powerpoint/2010/main" val="2719120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ACDF72-CF60-4A43-9690-2ECFF38A5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15" y="2996952"/>
            <a:ext cx="8229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6EA57F-D7DB-4687-9841-2F5DB740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384" y="1166018"/>
            <a:ext cx="7272808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Bardzo intensywnie poszukuje się składników żywności  które mogą być intersujące dla redukcji stłuszczenia – jednym z nich jak wykazały nasz badania jest </a:t>
            </a:r>
            <a:r>
              <a:rPr lang="pl-PL" sz="2400" dirty="0" err="1"/>
              <a:t>resveratrol</a:t>
            </a:r>
            <a:r>
              <a:rPr lang="pl-PL" sz="2400" dirty="0"/>
              <a:t>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51E40A7-F43E-479F-A451-095446DE9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448" y="2370215"/>
            <a:ext cx="6072168" cy="218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E95443A-6C9E-4BBC-AB7F-06BCD59E0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633" y="4553466"/>
            <a:ext cx="5452582" cy="19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89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812F3D-56EE-48E5-B633-4E071C8D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052" y="836712"/>
            <a:ext cx="8229600" cy="1143000"/>
          </a:xfrm>
        </p:spPr>
        <p:txBody>
          <a:bodyPr/>
          <a:lstStyle/>
          <a:p>
            <a:r>
              <a:rPr lang="pl-PL" sz="2800" dirty="0"/>
              <a:t>Błonnik roślinny redukuje niektóre z parametrów stłuszczenia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AD1F062-1333-441F-9374-9CDC85DDD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308" y="2079292"/>
            <a:ext cx="5853336" cy="1888949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6033F4-08D4-4CC0-A5E3-92B405B2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43608" y="6093296"/>
            <a:ext cx="3672408" cy="365125"/>
          </a:xfrm>
        </p:spPr>
        <p:txBody>
          <a:bodyPr/>
          <a:lstStyle/>
          <a:p>
            <a:pPr>
              <a:defRPr/>
            </a:pPr>
            <a:r>
              <a:rPr lang="pl-PL" altLang="pl-PL" dirty="0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002F10E-503E-400E-8BED-A25A7A4F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939" y="3861048"/>
            <a:ext cx="5566073" cy="198484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FFF6A26-4206-4848-B48C-01FAE4536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6165304"/>
            <a:ext cx="43338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0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B5AE5-0B2D-455E-811C-9819CD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57" y="1557902"/>
            <a:ext cx="8229600" cy="1143000"/>
          </a:xfrm>
        </p:spPr>
        <p:txBody>
          <a:bodyPr/>
          <a:lstStyle/>
          <a:p>
            <a:r>
              <a:rPr lang="pl-PL" sz="2800" dirty="0"/>
              <a:t>Interwencja dietetyczna ma ogromny wpływ na redukcję stanu zapalnego mierzonego stężeniem parametrów lipidowych 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D25D3CD-8E7D-4E6B-9493-4FA326388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2876596"/>
            <a:ext cx="6819471" cy="2699199"/>
          </a:xfrm>
        </p:spPr>
      </p:pic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2E01A8C-D6EA-4F4E-A830-BCDC9C27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76084" y="6308475"/>
            <a:ext cx="5162909" cy="268139"/>
          </a:xfrm>
        </p:spPr>
        <p:txBody>
          <a:bodyPr/>
          <a:lstStyle/>
          <a:p>
            <a:pPr>
              <a:defRPr/>
            </a:pPr>
            <a:r>
              <a:rPr lang="pl-PL" altLang="pl-PL" dirty="0"/>
              <a:t>Zadanie badawcze realizowane  w ramach programu Ministra Nauki i Szkolnictwa Wyższego pod nazwą „Regionalna Inicjatywa Doskonałości” w latach 2019-2022 nr projektu 002/RID/2018/19 kwota finansowania 12 000 000 zł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3622FC8-3905-4ADF-9C57-62ACAFA5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134" y="5751489"/>
            <a:ext cx="2841937" cy="99898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2181B41-6F8E-4B62-BD7D-707C7464E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874" y="5637460"/>
            <a:ext cx="57816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5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F2821068-DE12-410A-8718-11820B059E92}"/>
              </a:ext>
            </a:extLst>
          </p:cNvPr>
          <p:cNvSpPr txBox="1"/>
          <p:nvPr/>
        </p:nvSpPr>
        <p:spPr>
          <a:xfrm>
            <a:off x="1151112" y="2132856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pl-PL" sz="2000" dirty="0"/>
              <a:t>Naszym celem jest stworzenie listy </a:t>
            </a:r>
            <a:r>
              <a:rPr lang="pl-PL" sz="2000" dirty="0" err="1"/>
              <a:t>nutrientów</a:t>
            </a:r>
            <a:r>
              <a:rPr lang="pl-PL" sz="2000" dirty="0"/>
              <a:t>, które pozwolą poprawić funkcje wątroby u osób z NAFLD oraz będą działać jako zmiatacze wolnych rodników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6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8F03C0E-EC12-47B1-BB43-7E3A56238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356992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1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B0D8EBB-3333-4B46-9277-E2AA8D358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7" r="8108"/>
          <a:stretch/>
        </p:blipFill>
        <p:spPr>
          <a:xfrm>
            <a:off x="2051720" y="1169609"/>
            <a:ext cx="6984776" cy="55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B8C56A36-C56D-4759-9256-9E57468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01017"/>
            <a:ext cx="8229600" cy="1143000"/>
          </a:xfrm>
        </p:spPr>
        <p:txBody>
          <a:bodyPr/>
          <a:lstStyle/>
          <a:p>
            <a:r>
              <a:rPr lang="pl-PL" b="1" dirty="0"/>
              <a:t>Stres oksydacyjny</a:t>
            </a:r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6F4E30A6-C47F-4E65-83C6-9117E24EF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544" y="1891318"/>
            <a:ext cx="7375911" cy="3921299"/>
          </a:xfrm>
        </p:spPr>
        <p:txBody>
          <a:bodyPr/>
          <a:lstStyle/>
          <a:p>
            <a:r>
              <a:rPr lang="pl-PL" sz="2000" dirty="0"/>
              <a:t>Nadmierna synteza </a:t>
            </a:r>
            <a:r>
              <a:rPr lang="pl-PL" sz="2000" b="1" dirty="0"/>
              <a:t>wolnych rodników </a:t>
            </a:r>
            <a:r>
              <a:rPr lang="pl-PL" sz="2000" dirty="0"/>
              <a:t>przyczynia się do ich patologicznego działania, obejmującego wszystkie występujące w organizmie cząsteczki, wywołując uszkodzenia na poziomie molekularnym oraz komórkowym. </a:t>
            </a:r>
          </a:p>
          <a:p>
            <a:endParaRPr lang="pl-PL" sz="2000" dirty="0"/>
          </a:p>
          <a:p>
            <a:r>
              <a:rPr lang="pl-PL" sz="2000" dirty="0"/>
              <a:t>Reaktywne formy tlenu w warunkach </a:t>
            </a:r>
            <a:r>
              <a:rPr lang="pl-PL" sz="2000" i="1" dirty="0"/>
              <a:t>in vitro </a:t>
            </a:r>
            <a:r>
              <a:rPr lang="pl-PL" sz="2000" dirty="0"/>
              <a:t>wywołują chemiczne modyfikacje, a także </a:t>
            </a:r>
            <a:r>
              <a:rPr lang="pl-PL" sz="2000" b="1" dirty="0"/>
              <a:t>uszkadzają białka </a:t>
            </a:r>
            <a:r>
              <a:rPr lang="pl-PL" sz="2000" dirty="0"/>
              <a:t>(agregacja, denaturacja), </a:t>
            </a:r>
            <a:r>
              <a:rPr lang="pl-PL" sz="2000" b="1" dirty="0"/>
              <a:t>lipidy</a:t>
            </a:r>
            <a:r>
              <a:rPr lang="pl-PL" sz="2000" dirty="0"/>
              <a:t> (peroksydacja), </a:t>
            </a:r>
            <a:r>
              <a:rPr lang="pl-PL" sz="2000" b="1" dirty="0"/>
              <a:t>węglowodany i nukleotydy </a:t>
            </a:r>
            <a:r>
              <a:rPr lang="pl-PL" sz="2000" dirty="0"/>
              <a:t>(zmiany w strukturze DNA prowadzące do mutacji lub efektów cytotoksycznych).</a:t>
            </a:r>
          </a:p>
          <a:p>
            <a:endParaRPr lang="pl-PL" sz="2000" dirty="0"/>
          </a:p>
          <a:p>
            <a:r>
              <a:rPr lang="pl-PL" sz="2000" dirty="0"/>
              <a:t>Reaktywne formy tlenu mogą nie tylko uszkadzać składniki komórki, ale również uczestniczyć w ich różnicowaniu, przenoszeniu sygnału czy inicjowaniu </a:t>
            </a:r>
            <a:r>
              <a:rPr lang="pl-PL" sz="2000" b="1" dirty="0"/>
              <a:t>apoptozy</a:t>
            </a:r>
            <a:r>
              <a:rPr lang="pl-PL" sz="2000" dirty="0"/>
              <a:t> oraz </a:t>
            </a:r>
            <a:r>
              <a:rPr lang="pl-PL" sz="2000" b="1" dirty="0"/>
              <a:t>nekrozy</a:t>
            </a:r>
            <a:r>
              <a:rPr lang="pl-PL" sz="2000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850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B8C56A36-C56D-4759-9256-9E574681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40768"/>
            <a:ext cx="8229600" cy="1143000"/>
          </a:xfrm>
        </p:spPr>
        <p:txBody>
          <a:bodyPr/>
          <a:lstStyle/>
          <a:p>
            <a:r>
              <a:rPr lang="pl-PL" b="1" dirty="0"/>
              <a:t>Stres oksydacyjny - uszkodzenia</a:t>
            </a:r>
            <a:endParaRPr lang="pl-P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E5FA68-EB24-47DD-8AA2-7C484133D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26254"/>
            <a:ext cx="7809638" cy="295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6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7170135-3D86-46EB-BB07-7322C73FD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39099"/>
            <a:ext cx="6911255" cy="5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06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2627784" y="1076602"/>
            <a:ext cx="723759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5400" b="1" dirty="0">
                <a:latin typeface="Muli ExtraBold" charset="0"/>
                <a:ea typeface="Muli ExtraBold" charset="0"/>
                <a:cs typeface="Muli ExtraBold" charset="0"/>
              </a:rPr>
              <a:t>Przeciwutleniacze</a:t>
            </a:r>
            <a:endParaRPr lang="id-ID" sz="54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9DC2-EB90-4FD2-9F76-DE55657A208E}"/>
              </a:ext>
            </a:extLst>
          </p:cNvPr>
          <p:cNvSpPr/>
          <p:nvPr/>
        </p:nvSpPr>
        <p:spPr>
          <a:xfrm>
            <a:off x="1115616" y="1916832"/>
            <a:ext cx="7885666" cy="5833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200" dirty="0">
                <a:latin typeface="+mn-lt"/>
              </a:rPr>
              <a:t>związki chemiczne, które już w </a:t>
            </a:r>
            <a:r>
              <a:rPr lang="pl-PL" sz="2200" b="1" dirty="0">
                <a:solidFill>
                  <a:schemeClr val="accent1"/>
                </a:solidFill>
                <a:latin typeface="+mn-lt"/>
              </a:rPr>
              <a:t>niewielkich stężeniach bronią przed procesem utleniania</a:t>
            </a:r>
            <a:r>
              <a:rPr lang="pl-PL" sz="2200" dirty="0">
                <a:latin typeface="+mn-lt"/>
              </a:rPr>
              <a:t> bądź opóźniają utlenianie substratów. </a:t>
            </a:r>
            <a:r>
              <a:rPr lang="pl-PL" sz="2200" b="1" dirty="0">
                <a:solidFill>
                  <a:srgbClr val="00B050"/>
                </a:solidFill>
                <a:latin typeface="+mn-lt"/>
              </a:rPr>
              <a:t>Surowce roślinne stanowią bardzo dobre źródło tych związków.</a:t>
            </a:r>
          </a:p>
          <a:p>
            <a:endParaRPr lang="pl-PL" sz="2200" b="1" dirty="0">
              <a:latin typeface="+mn-lt"/>
            </a:endParaRPr>
          </a:p>
          <a:p>
            <a:r>
              <a:rPr lang="pl-PL" sz="2200" b="1" dirty="0">
                <a:latin typeface="+mn-lt"/>
              </a:rPr>
              <a:t>Czego szukać w roślinach?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Witaminy 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Witaminy 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Karotenoidów (</a:t>
            </a:r>
            <a:r>
              <a:rPr lang="el-GR" sz="2200" dirty="0">
                <a:latin typeface="+mn-lt"/>
              </a:rPr>
              <a:t>α- </a:t>
            </a:r>
            <a:r>
              <a:rPr lang="pl-PL" sz="2200" dirty="0">
                <a:latin typeface="+mn-lt"/>
              </a:rPr>
              <a:t>i </a:t>
            </a:r>
            <a:r>
              <a:rPr lang="el-GR" sz="2200" dirty="0">
                <a:latin typeface="+mn-lt"/>
              </a:rPr>
              <a:t>β-</a:t>
            </a:r>
            <a:r>
              <a:rPr lang="pl-PL" sz="2200" dirty="0">
                <a:latin typeface="+mn-lt"/>
              </a:rPr>
              <a:t>karoten, </a:t>
            </a:r>
            <a:r>
              <a:rPr lang="el-GR" sz="2200" dirty="0">
                <a:latin typeface="+mn-lt"/>
              </a:rPr>
              <a:t>β-</a:t>
            </a:r>
            <a:r>
              <a:rPr lang="pl-PL" sz="2200" dirty="0" err="1">
                <a:latin typeface="+mn-lt"/>
              </a:rPr>
              <a:t>kryptoksantyna</a:t>
            </a:r>
            <a:r>
              <a:rPr lang="pl-PL" sz="2200" dirty="0">
                <a:latin typeface="+mn-lt"/>
              </a:rPr>
              <a:t>, luteina, likopen i zeaksantyna)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200" dirty="0" err="1">
                <a:latin typeface="+mn-lt"/>
              </a:rPr>
              <a:t>Polifenoli</a:t>
            </a:r>
            <a:r>
              <a:rPr lang="pl-PL" sz="2200" dirty="0">
                <a:latin typeface="+mn-lt"/>
              </a:rPr>
              <a:t> (kwasy fenolowe, flawonoidy)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2200" dirty="0">
                <a:latin typeface="+mn-lt"/>
              </a:rPr>
              <a:t>Mikro- makroelementy</a:t>
            </a:r>
          </a:p>
          <a:p>
            <a:pPr>
              <a:lnSpc>
                <a:spcPct val="150000"/>
              </a:lnSpc>
            </a:pPr>
            <a:br>
              <a:rPr lang="pl-PL" sz="2200" dirty="0"/>
            </a:br>
            <a:endParaRPr lang="en-US" sz="220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3347864" y="1131906"/>
            <a:ext cx="723759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pl-PL" sz="5400" b="1" dirty="0">
                <a:latin typeface="Muli ExtraBold" charset="0"/>
                <a:ea typeface="Muli ExtraBold" charset="0"/>
                <a:cs typeface="Muli ExtraBold" charset="0"/>
              </a:rPr>
              <a:t>Kurkumina</a:t>
            </a:r>
            <a:endParaRPr lang="id-ID" sz="54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F9DC2-EB90-4FD2-9F76-DE55657A208E}"/>
              </a:ext>
            </a:extLst>
          </p:cNvPr>
          <p:cNvSpPr/>
          <p:nvPr/>
        </p:nvSpPr>
        <p:spPr>
          <a:xfrm>
            <a:off x="1111390" y="2065619"/>
            <a:ext cx="7885666" cy="32403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latin typeface="+mn-lt"/>
              </a:rPr>
              <a:t>Kurkumina</a:t>
            </a:r>
            <a:r>
              <a:rPr lang="pl-PL" sz="2400" dirty="0">
                <a:latin typeface="+mn-lt"/>
              </a:rPr>
              <a:t> jest </a:t>
            </a:r>
            <a:r>
              <a:rPr lang="pl-PL" sz="2400" dirty="0" err="1">
                <a:latin typeface="+mn-lt"/>
              </a:rPr>
              <a:t>lipofilową</a:t>
            </a:r>
            <a:r>
              <a:rPr lang="pl-PL" sz="2400" dirty="0">
                <a:latin typeface="+mn-lt"/>
              </a:rPr>
              <a:t> substancją polifenolową, stanowiącą od 2</a:t>
            </a:r>
            <a:r>
              <a:rPr lang="pl-PL" sz="2400" b="1" dirty="0">
                <a:latin typeface="+mn-lt"/>
              </a:rPr>
              <a:t>%  do 5%  sproszkowanej kurkumy</a:t>
            </a:r>
            <a:r>
              <a:rPr lang="pl-PL" sz="2400" dirty="0">
                <a:latin typeface="+mn-lt"/>
              </a:rPr>
              <a:t>. Liczne badania nad kurkuminą pozwoliły ustalić iż chemiczna struktura tego </a:t>
            </a:r>
            <a:r>
              <a:rPr lang="pl-PL" sz="2400" dirty="0" err="1">
                <a:latin typeface="+mn-lt"/>
              </a:rPr>
              <a:t>polifenolu</a:t>
            </a:r>
            <a:r>
              <a:rPr lang="pl-PL" sz="2400" dirty="0">
                <a:latin typeface="+mn-lt"/>
              </a:rPr>
              <a:t> wykazuje działania przeciwutleniające, przeciwdrobnoustrojowe, przeciwzapalne.</a:t>
            </a:r>
            <a:endParaRPr lang="en-US" sz="2400" dirty="0">
              <a:solidFill>
                <a:schemeClr val="tx2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11363B4-F231-4B5F-B049-D53D27849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18" y="5013176"/>
            <a:ext cx="5220073" cy="15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50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6B4EC1D-FB46-4955-8D34-0072CA587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9327"/>
            <a:ext cx="7860263" cy="4001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DA7547-F1D2-4C8F-9A6D-2C9DD56A0BE2}"/>
              </a:ext>
            </a:extLst>
          </p:cNvPr>
          <p:cNvSpPr txBox="1"/>
          <p:nvPr/>
        </p:nvSpPr>
        <p:spPr>
          <a:xfrm>
            <a:off x="1739583" y="1268760"/>
            <a:ext cx="709228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l-PL" sz="4400" b="1" dirty="0">
                <a:latin typeface="Muli ExtraBold" charset="0"/>
                <a:ea typeface="Muli ExtraBold" charset="0"/>
                <a:cs typeface="Muli ExtraBold" charset="0"/>
              </a:rPr>
              <a:t>Właściwości antyoksydacyjne kurkuminy – meta-analiza</a:t>
            </a:r>
            <a:endParaRPr lang="id-ID" sz="4400" b="1" dirty="0">
              <a:latin typeface="Muli ExtraBold" charset="0"/>
              <a:ea typeface="Muli ExtraBold" charset="0"/>
              <a:cs typeface="Muli ExtraBold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84AAFC6-79C9-4539-87D5-AD47B961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223" y="5530887"/>
            <a:ext cx="4089777" cy="12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64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yw pakiet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4848</TotalTime>
  <Words>1366</Words>
  <Application>Microsoft Office PowerPoint</Application>
  <PresentationFormat>Pokaz na ekranie (4:3)</PresentationFormat>
  <Paragraphs>82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CenturySchoolbookProGreekMP</vt:lpstr>
      <vt:lpstr>CenturySchoolbookProGreekMP-Bold</vt:lpstr>
      <vt:lpstr>FrutigerNextLTW1G-MediumCn</vt:lpstr>
      <vt:lpstr>Muli ExtraBold</vt:lpstr>
      <vt:lpstr>Roboto Light</vt:lpstr>
      <vt:lpstr>Motyw pakietu Office</vt:lpstr>
      <vt:lpstr>Prezentacja programu PowerPoint</vt:lpstr>
      <vt:lpstr>Stres oksydacyjny</vt:lpstr>
      <vt:lpstr>Prezentacja programu PowerPoint</vt:lpstr>
      <vt:lpstr>Stres oksydacyjny</vt:lpstr>
      <vt:lpstr>Stres oksydacyjny - uszkodzenia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Polska  </vt:lpstr>
      <vt:lpstr>Czynniki ryzyka</vt:lpstr>
      <vt:lpstr>Rekomandowaną dietą jest typu śródziemnomorskiego </vt:lpstr>
      <vt:lpstr>Prezentacja programu PowerPoint</vt:lpstr>
      <vt:lpstr>Co pomaga pacjentom ze stłuszczeniem wątroby?</vt:lpstr>
      <vt:lpstr>Konieczne jest  szukanie bezpiecznych sposobów  pomocy w redukcji masy ciała, część z tych poszukiwań było możliwe z pieniędzy z programu  </vt:lpstr>
      <vt:lpstr>Prezentacja programu PowerPoint</vt:lpstr>
      <vt:lpstr>Błonnik roślinny redukuje niektóre z parametrów stłuszczenia </vt:lpstr>
      <vt:lpstr>Interwencja dietetyczna ma ogromny wpływ na redukcję stanu zapalnego mierzonego stężeniem parametrów lipidowych 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ojakub</dc:creator>
  <cp:lastModifiedBy>Ewa Stachowska</cp:lastModifiedBy>
  <cp:revision>270</cp:revision>
  <cp:lastPrinted>2020-02-25T07:52:40Z</cp:lastPrinted>
  <dcterms:created xsi:type="dcterms:W3CDTF">2010-10-15T06:46:12Z</dcterms:created>
  <dcterms:modified xsi:type="dcterms:W3CDTF">2021-06-01T14:35:42Z</dcterms:modified>
</cp:coreProperties>
</file>