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6"/>
  </p:notesMasterIdLst>
  <p:handoutMasterIdLst>
    <p:handoutMasterId r:id="rId17"/>
  </p:handoutMasterIdLst>
  <p:sldIdLst>
    <p:sldId id="265" r:id="rId2"/>
    <p:sldId id="268" r:id="rId3"/>
    <p:sldId id="269" r:id="rId4"/>
    <p:sldId id="270" r:id="rId5"/>
    <p:sldId id="271" r:id="rId6"/>
    <p:sldId id="273" r:id="rId7"/>
    <p:sldId id="274" r:id="rId8"/>
    <p:sldId id="272" r:id="rId9"/>
    <p:sldId id="325" r:id="rId10"/>
    <p:sldId id="350" r:id="rId11"/>
    <p:sldId id="366" r:id="rId12"/>
    <p:sldId id="367" r:id="rId13"/>
    <p:sldId id="364" r:id="rId14"/>
    <p:sldId id="365" r:id="rId15"/>
  </p:sldIdLst>
  <p:sldSz cx="9144000" cy="6858000" type="screen4x3"/>
  <p:notesSz cx="6794500" cy="99314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Kamińsk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37" autoAdjust="0"/>
    <p:restoredTop sz="96395" autoAdjust="0"/>
  </p:normalViewPr>
  <p:slideViewPr>
    <p:cSldViewPr>
      <p:cViewPr varScale="1">
        <p:scale>
          <a:sx n="86" d="100"/>
          <a:sy n="86" d="100"/>
        </p:scale>
        <p:origin x="195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98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6447D6-9286-4688-A74D-5B66FBF8F548}" type="datetimeFigureOut">
              <a:rPr lang="pl-PL" altLang="pl-PL"/>
              <a:pPr>
                <a:defRPr/>
              </a:pPr>
              <a:t>21.06.2021</a:t>
            </a:fld>
            <a:endParaRPr lang="pl-PL" altLang="pl-PL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03FB60-2793-415C-8036-201E5EEAD3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3F2F5E9-2C22-48FB-BA4A-FFCA16D37670}" type="datetimeFigureOut">
              <a:rPr lang="pl-PL" altLang="pl-PL"/>
              <a:pPr>
                <a:defRPr/>
              </a:pPr>
              <a:t>21.06.2021</a:t>
            </a:fld>
            <a:endParaRPr lang="pl-PL" alt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C1F298-8887-47C6-A5C1-82A3398C3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0D0BE-1590-44F4-93C5-94F2DE392A32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AA92-0ECC-4014-BFDD-5924E12A32C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3859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372B-08A3-4AB1-869A-E23B49CCAE4A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902A-01ED-4DE9-8653-7C58E7B15A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64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23B3-2A67-41FD-AB7A-669716EF6BE2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29A4-185D-4D86-AC24-F9CD92D693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4563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350D3-3C9A-45E6-9E1A-3D93218B66DD}" type="datetime1">
              <a:rPr lang="pl-PL" smtClean="0"/>
              <a:t>21.06.2021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F1A3B-5804-4ED3-B179-605873C9FA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182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7977-8AD3-4479-A3E8-AED07E1C18E4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B580-E8DE-4736-9B6F-96AD9906D84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2381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1475-D8B0-4C26-89D8-9DD6641018C5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E710-604D-40B1-A672-C1DC274760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491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B88D4-BF61-4E18-9DCF-D5C0233090A5}" type="datetime1">
              <a:rPr lang="pl-PL" smtClean="0"/>
              <a:t>21.06.2021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F41EB-DCF5-4287-B058-690A48F9A7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549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A5AE3-B9D5-463F-9F54-15C7148345FA}" type="datetime1">
              <a:rPr lang="pl-PL" smtClean="0"/>
              <a:t>21.06.2021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A0A6-9F9C-48AE-8BF5-EAFE074A587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602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E0E1E-C517-45FE-9B10-B82377E5D370}" type="datetime1">
              <a:rPr lang="pl-PL" smtClean="0"/>
              <a:t>21.06.2021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53F12-EEA7-4A86-A424-2136E0EE3B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9793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64B86-D78E-4875-9949-82091879FC6C}" type="datetime1">
              <a:rPr lang="pl-PL" smtClean="0"/>
              <a:t>21.06.2021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2E404-791E-417F-B6FA-AAA21AA898E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9168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89CF-7C34-412A-BE0A-25474E4980A7}" type="datetime1">
              <a:rPr lang="pl-PL" smtClean="0"/>
              <a:t>21.06.2021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E4868-664B-431F-87F0-B9C44B9581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067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7FBCB-5D32-42DC-85DE-6B3C6DFC9397}" type="datetime1">
              <a:rPr lang="pl-PL" smtClean="0"/>
              <a:t>21.06.2021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86BF3-8C74-402E-9E9F-0515CD1ECC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503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073DE1-3224-4688-ACBA-A263DAA6073B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751D4D89-A384-4A04-88A0-F5E34484EC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2349500"/>
            <a:ext cx="7570787" cy="2951707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sz="2400" i="1" dirty="0"/>
              <a:t>	</a:t>
            </a:r>
            <a:r>
              <a:rPr lang="pl-PL" altLang="pl-PL" sz="2400" dirty="0"/>
              <a:t>                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sz="2400" dirty="0"/>
              <a:t>Ocena częstości występowania zaburzeń czynnościowych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sz="2400" dirty="0"/>
              <a:t>przewodu pokarmowego u dorosłych </a:t>
            </a:r>
            <a:br>
              <a:rPr lang="pl-PL" sz="2400" dirty="0"/>
            </a:br>
            <a:r>
              <a:rPr lang="pl-PL" sz="2400" dirty="0"/>
              <a:t>w województwie zachodniopomorskim </a:t>
            </a:r>
            <a:br>
              <a:rPr lang="pl-PL" sz="2400" dirty="0"/>
            </a:br>
            <a:r>
              <a:rPr lang="pl-PL" sz="2400" dirty="0"/>
              <a:t>z próbą ustalenia przyczyn i mechanizmów </a:t>
            </a:r>
            <a:br>
              <a:rPr lang="pl-PL" sz="2400" dirty="0"/>
            </a:br>
            <a:r>
              <a:rPr lang="pl-PL" sz="2400" dirty="0"/>
              <a:t>ich powstawania</a:t>
            </a:r>
            <a:r>
              <a:rPr lang="pl-PL" altLang="pl-PL" sz="24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/>
              <a:t> 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  <a:endParaRPr lang="pl-PL" altLang="pl-PL" sz="1100" dirty="0"/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4608F592-C436-408F-BA28-D64FC30BB58F}"/>
              </a:ext>
            </a:extLst>
          </p:cNvPr>
          <p:cNvSpPr/>
          <p:nvPr/>
        </p:nvSpPr>
        <p:spPr>
          <a:xfrm>
            <a:off x="1153066" y="1672387"/>
            <a:ext cx="3846910" cy="198124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100" dirty="0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6,354 </a:t>
            </a:r>
            <a:r>
              <a:rPr lang="pl-PL" sz="2100" dirty="0" err="1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Poles</a:t>
            </a:r>
            <a:endParaRPr lang="pl-PL" sz="2100" dirty="0">
              <a:solidFill>
                <a:srgbClr val="42546C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100" dirty="0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3,162 </a:t>
            </a:r>
            <a:r>
              <a:rPr lang="pl-PL" sz="2100" dirty="0" err="1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Polish</a:t>
            </a:r>
            <a:r>
              <a:rPr lang="pl-PL" sz="2100" dirty="0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100" dirty="0" err="1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representatives</a:t>
            </a:r>
            <a:endParaRPr lang="pl-PL" sz="2100" dirty="0">
              <a:solidFill>
                <a:srgbClr val="42546C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2100" dirty="0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442 </a:t>
            </a:r>
            <a:r>
              <a:rPr lang="pl-PL" sz="2100" dirty="0" err="1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medical</a:t>
            </a:r>
            <a:r>
              <a:rPr lang="pl-PL" sz="2100" dirty="0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100" dirty="0" err="1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workers</a:t>
            </a:r>
            <a:r>
              <a:rPr lang="pl-PL" sz="2100" dirty="0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100" dirty="0">
                <a:solidFill>
                  <a:srgbClr val="42546C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</a:p>
        </p:txBody>
      </p:sp>
      <p:grpSp>
        <p:nvGrpSpPr>
          <p:cNvPr id="17411" name="Grupa 9">
            <a:extLst>
              <a:ext uri="{FF2B5EF4-FFF2-40B4-BE49-F238E27FC236}">
                <a16:creationId xmlns:a16="http://schemas.microsoft.com/office/drawing/2014/main" id="{33739FE5-AB1C-417A-9353-6A28D259415D}"/>
              </a:ext>
            </a:extLst>
          </p:cNvPr>
          <p:cNvGrpSpPr>
            <a:grpSpLocks/>
          </p:cNvGrpSpPr>
          <p:nvPr/>
        </p:nvGrpSpPr>
        <p:grpSpPr bwMode="auto">
          <a:xfrm>
            <a:off x="1178719" y="1522810"/>
            <a:ext cx="7254479" cy="4054078"/>
            <a:chOff x="1613157" y="800673"/>
            <a:chExt cx="9671460" cy="5405599"/>
          </a:xfrm>
        </p:grpSpPr>
        <p:sp>
          <p:nvSpPr>
            <p:cNvPr id="3" name="Owal 2">
              <a:extLst>
                <a:ext uri="{FF2B5EF4-FFF2-40B4-BE49-F238E27FC236}">
                  <a16:creationId xmlns:a16="http://schemas.microsoft.com/office/drawing/2014/main" id="{3DAC398E-4A0C-4112-A200-ECF33FAA3063}"/>
                </a:ext>
              </a:extLst>
            </p:cNvPr>
            <p:cNvSpPr/>
            <p:nvPr/>
          </p:nvSpPr>
          <p:spPr>
            <a:xfrm>
              <a:off x="1613157" y="3113729"/>
              <a:ext cx="3075709" cy="3007487"/>
            </a:xfrm>
            <a:prstGeom prst="ellipse">
              <a:avLst/>
            </a:prstGeom>
            <a:solidFill>
              <a:srgbClr val="B8D0E7"/>
            </a:solidFill>
            <a:ln>
              <a:solidFill>
                <a:schemeClr val="accent1"/>
              </a:solidFill>
            </a:ln>
            <a:effectLst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dirty="0"/>
            </a:p>
          </p:txBody>
        </p:sp>
        <p:sp>
          <p:nvSpPr>
            <p:cNvPr id="15368" name="pole tekstowe 3">
              <a:extLst>
                <a:ext uri="{FF2B5EF4-FFF2-40B4-BE49-F238E27FC236}">
                  <a16:creationId xmlns:a16="http://schemas.microsoft.com/office/drawing/2014/main" id="{8A7A67DF-CD3B-4E0D-A177-3F9CCC58AE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7126" y="3807488"/>
              <a:ext cx="2742866" cy="134904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pl-PL" altLang="pl-PL" sz="2100" b="1" dirty="0" err="1">
                  <a:solidFill>
                    <a:srgbClr val="42546C"/>
                  </a:solidFill>
                  <a:latin typeface="+mn-lt"/>
                  <a:cs typeface="Arial" panose="020B0604020202020204" pitchFamily="34" charset="0"/>
                </a:rPr>
                <a:t>Mean</a:t>
              </a:r>
              <a:r>
                <a:rPr lang="pl-PL" altLang="pl-PL" sz="2100" b="1" dirty="0">
                  <a:solidFill>
                    <a:srgbClr val="42546C"/>
                  </a:solidFill>
                  <a:latin typeface="+mn-lt"/>
                  <a:cs typeface="Arial" panose="020B0604020202020204" pitchFamily="34" charset="0"/>
                </a:rPr>
                <a:t>: 39 </a:t>
              </a:r>
              <a:r>
                <a:rPr lang="pl-PL" altLang="pl-PL" sz="2100" b="1" dirty="0" err="1">
                  <a:solidFill>
                    <a:srgbClr val="42546C"/>
                  </a:solidFill>
                  <a:latin typeface="+mn-lt"/>
                  <a:cs typeface="Arial" panose="020B0604020202020204" pitchFamily="34" charset="0"/>
                </a:rPr>
                <a:t>y.o</a:t>
              </a:r>
              <a:r>
                <a:rPr lang="pl-PL" altLang="pl-PL" sz="2100" b="1" dirty="0">
                  <a:solidFill>
                    <a:srgbClr val="42546C"/>
                  </a:solidFill>
                  <a:latin typeface="+mn-lt"/>
                  <a:cs typeface="Arial" panose="020B0604020202020204" pitchFamily="34" charset="0"/>
                </a:rPr>
                <a:t>.</a:t>
              </a:r>
            </a:p>
            <a:p>
              <a:pPr algn="ctr">
                <a:lnSpc>
                  <a:spcPct val="150000"/>
                </a:lnSpc>
                <a:defRPr/>
              </a:pPr>
              <a:r>
                <a:rPr lang="pl-PL" altLang="pl-PL" sz="2100" b="1" dirty="0">
                  <a:solidFill>
                    <a:srgbClr val="42546C"/>
                  </a:solidFill>
                  <a:latin typeface="+mn-lt"/>
                  <a:cs typeface="Arial" panose="020B0604020202020204" pitchFamily="34" charset="0"/>
                </a:rPr>
                <a:t>Max: 61</a:t>
              </a:r>
            </a:p>
          </p:txBody>
        </p:sp>
        <p:sp>
          <p:nvSpPr>
            <p:cNvPr id="5" name="Owal 4">
              <a:extLst>
                <a:ext uri="{FF2B5EF4-FFF2-40B4-BE49-F238E27FC236}">
                  <a16:creationId xmlns:a16="http://schemas.microsoft.com/office/drawing/2014/main" id="{856E6DED-519B-4786-B8DB-E28EA7E272A6}"/>
                </a:ext>
              </a:extLst>
            </p:cNvPr>
            <p:cNvSpPr/>
            <p:nvPr/>
          </p:nvSpPr>
          <p:spPr>
            <a:xfrm>
              <a:off x="6283013" y="800673"/>
              <a:ext cx="3228582" cy="3141756"/>
            </a:xfrm>
            <a:prstGeom prst="ellipse">
              <a:avLst/>
            </a:prstGeom>
            <a:solidFill>
              <a:srgbClr val="FEE1B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dirty="0"/>
            </a:p>
          </p:txBody>
        </p:sp>
        <p:sp>
          <p:nvSpPr>
            <p:cNvPr id="6" name="Owal 5">
              <a:extLst>
                <a:ext uri="{FF2B5EF4-FFF2-40B4-BE49-F238E27FC236}">
                  <a16:creationId xmlns:a16="http://schemas.microsoft.com/office/drawing/2014/main" id="{2780E4A0-50B0-4675-AB48-44157FB1E830}"/>
                </a:ext>
              </a:extLst>
            </p:cNvPr>
            <p:cNvSpPr/>
            <p:nvPr/>
          </p:nvSpPr>
          <p:spPr>
            <a:xfrm>
              <a:off x="8832228" y="3785262"/>
              <a:ext cx="2452389" cy="24210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15371" name="pole tekstowe 6">
              <a:extLst>
                <a:ext uri="{FF2B5EF4-FFF2-40B4-BE49-F238E27FC236}">
                  <a16:creationId xmlns:a16="http://schemas.microsoft.com/office/drawing/2014/main" id="{AAD7D1F5-C2FB-43A9-9059-C199A788E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09999" y="1951643"/>
              <a:ext cx="2944453" cy="7386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defRPr/>
              </a:pPr>
              <a:r>
                <a:rPr lang="pl-PL" altLang="pl-PL" sz="3000" dirty="0">
                  <a:latin typeface="+mn-lt"/>
                </a:rPr>
                <a:t>1676 </a:t>
              </a:r>
              <a:r>
                <a:rPr lang="pl-PL" altLang="pl-PL" sz="3000" dirty="0" err="1">
                  <a:latin typeface="+mn-lt"/>
                </a:rPr>
                <a:t>women</a:t>
              </a:r>
              <a:endParaRPr lang="pl-PL" altLang="pl-PL" sz="3000" dirty="0">
                <a:latin typeface="+mn-lt"/>
              </a:endParaRPr>
            </a:p>
          </p:txBody>
        </p:sp>
        <p:sp>
          <p:nvSpPr>
            <p:cNvPr id="15372" name="pole tekstowe 7">
              <a:extLst>
                <a:ext uri="{FF2B5EF4-FFF2-40B4-BE49-F238E27FC236}">
                  <a16:creationId xmlns:a16="http://schemas.microsoft.com/office/drawing/2014/main" id="{2A831793-4F56-41C4-BEB9-E9BE2572CC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32228" y="4437744"/>
              <a:ext cx="1752386" cy="12311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defRPr/>
              </a:pPr>
              <a:r>
                <a:rPr lang="pl-PL" altLang="pl-PL" sz="2700" dirty="0">
                  <a:solidFill>
                    <a:schemeClr val="bg1"/>
                  </a:solidFill>
                  <a:latin typeface="+mn-lt"/>
                </a:rPr>
                <a:t>3 non-</a:t>
              </a:r>
              <a:r>
                <a:rPr lang="pl-PL" altLang="pl-PL" sz="2700" dirty="0" err="1">
                  <a:solidFill>
                    <a:schemeClr val="bg1"/>
                  </a:solidFill>
                  <a:latin typeface="+mn-lt"/>
                </a:rPr>
                <a:t>binaries</a:t>
              </a:r>
              <a:endParaRPr lang="pl-PL" altLang="pl-PL" sz="2700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7412" name="Grafika 8" descr="Grupa z wypełnieniem pełnym">
            <a:extLst>
              <a:ext uri="{FF2B5EF4-FFF2-40B4-BE49-F238E27FC236}">
                <a16:creationId xmlns:a16="http://schemas.microsoft.com/office/drawing/2014/main" id="{DEDDFF60-96F1-48C2-BCA2-0725DD0A9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754" y="4112419"/>
            <a:ext cx="2421731" cy="242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5A1C87E7-0E43-4B50-83B7-81533C169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114592"/>
            <a:ext cx="7872412" cy="473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451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0C9CA869-0B58-4110-84E9-C238090E58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988840"/>
            <a:ext cx="7600950" cy="456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052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ole tekstowe 10">
            <a:extLst>
              <a:ext uri="{FF2B5EF4-FFF2-40B4-BE49-F238E27FC236}">
                <a16:creationId xmlns:a16="http://schemas.microsoft.com/office/drawing/2014/main" id="{36CEA29A-74FE-4125-9A8C-4AEBB7873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3150" y="1576874"/>
            <a:ext cx="22288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/>
              <a:t>MENTAL HEALTH </a:t>
            </a:r>
          </a:p>
        </p:txBody>
      </p:sp>
      <p:sp>
        <p:nvSpPr>
          <p:cNvPr id="18435" name="pole tekstowe 15">
            <a:extLst>
              <a:ext uri="{FF2B5EF4-FFF2-40B4-BE49-F238E27FC236}">
                <a16:creationId xmlns:a16="http://schemas.microsoft.com/office/drawing/2014/main" id="{9B6B70DA-DD1A-4B39-90B3-09DC44952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0287" y="1576874"/>
            <a:ext cx="251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/>
              <a:t>PHYSICAL HEALTH </a:t>
            </a:r>
          </a:p>
        </p:txBody>
      </p:sp>
      <p:grpSp>
        <p:nvGrpSpPr>
          <p:cNvPr id="18436" name="Grupa 4">
            <a:extLst>
              <a:ext uri="{FF2B5EF4-FFF2-40B4-BE49-F238E27FC236}">
                <a16:creationId xmlns:a16="http://schemas.microsoft.com/office/drawing/2014/main" id="{C6C44E7B-4180-4A6B-BAE3-9E6547BE257E}"/>
              </a:ext>
            </a:extLst>
          </p:cNvPr>
          <p:cNvGrpSpPr>
            <a:grpSpLocks/>
          </p:cNvGrpSpPr>
          <p:nvPr/>
        </p:nvGrpSpPr>
        <p:grpSpPr bwMode="auto">
          <a:xfrm>
            <a:off x="1390580" y="2924944"/>
            <a:ext cx="7363023" cy="3432673"/>
            <a:chOff x="119063" y="1174750"/>
            <a:chExt cx="11899900" cy="5507419"/>
          </a:xfrm>
        </p:grpSpPr>
        <p:sp>
          <p:nvSpPr>
            <p:cNvPr id="18437" name="pole tekstowe 11">
              <a:extLst>
                <a:ext uri="{FF2B5EF4-FFF2-40B4-BE49-F238E27FC236}">
                  <a16:creationId xmlns:a16="http://schemas.microsoft.com/office/drawing/2014/main" id="{0534360F-B36C-41BA-8137-1538EDBC0D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5746839"/>
              <a:ext cx="2340254" cy="814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pl-PL" altLang="pl-PL" sz="2700" dirty="0">
                  <a:solidFill>
                    <a:srgbClr val="FF0000"/>
                  </a:solidFill>
                </a:rPr>
                <a:t>P&lt;0.05</a:t>
              </a:r>
            </a:p>
          </p:txBody>
        </p:sp>
        <p:grpSp>
          <p:nvGrpSpPr>
            <p:cNvPr id="18438" name="Grupa 3">
              <a:extLst>
                <a:ext uri="{FF2B5EF4-FFF2-40B4-BE49-F238E27FC236}">
                  <a16:creationId xmlns:a16="http://schemas.microsoft.com/office/drawing/2014/main" id="{C375CB4E-E85B-46F4-B678-4FBB1F8E12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063" y="1174750"/>
              <a:ext cx="11899900" cy="5507419"/>
              <a:chOff x="119063" y="1174750"/>
              <a:chExt cx="11899900" cy="5507419"/>
            </a:xfrm>
          </p:grpSpPr>
          <p:pic>
            <p:nvPicPr>
              <p:cNvPr id="18439" name="Obraz 6">
                <a:extLst>
                  <a:ext uri="{FF2B5EF4-FFF2-40B4-BE49-F238E27FC236}">
                    <a16:creationId xmlns:a16="http://schemas.microsoft.com/office/drawing/2014/main" id="{08C0D92A-E767-4E69-B1F2-5CEF7B7240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063" y="1174750"/>
                <a:ext cx="5892800" cy="4419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440" name="Obraz 9">
                <a:extLst>
                  <a:ext uri="{FF2B5EF4-FFF2-40B4-BE49-F238E27FC236}">
                    <a16:creationId xmlns:a16="http://schemas.microsoft.com/office/drawing/2014/main" id="{0078F550-1CD2-4B14-BFF2-50B592C5478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75375" y="1209675"/>
                <a:ext cx="5843588" cy="438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D591E7D9-6E92-4E52-88C0-A757E28C2C58}"/>
                  </a:ext>
                </a:extLst>
              </p:cNvPr>
              <p:cNvSpPr txBox="1"/>
              <p:nvPr/>
            </p:nvSpPr>
            <p:spPr>
              <a:xfrm>
                <a:off x="119063" y="1209675"/>
                <a:ext cx="492443" cy="40481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txBody>
              <a:bodyPr vert="vert270">
                <a:spAutoFit/>
              </a:bodyPr>
              <a:lstStyle/>
              <a:p>
                <a:pPr algn="ctr">
                  <a:defRPr/>
                </a:pPr>
                <a:r>
                  <a:rPr lang="pl-PL" sz="1200" dirty="0"/>
                  <a:t>POINTS</a:t>
                </a:r>
              </a:p>
            </p:txBody>
          </p:sp>
          <p:sp>
            <p:nvSpPr>
              <p:cNvPr id="9" name="pole tekstowe 8">
                <a:extLst>
                  <a:ext uri="{FF2B5EF4-FFF2-40B4-BE49-F238E27FC236}">
                    <a16:creationId xmlns:a16="http://schemas.microsoft.com/office/drawing/2014/main" id="{B9D90926-AD2F-488C-8F56-317CA8872880}"/>
                  </a:ext>
                </a:extLst>
              </p:cNvPr>
              <p:cNvSpPr txBox="1"/>
              <p:nvPr/>
            </p:nvSpPr>
            <p:spPr>
              <a:xfrm>
                <a:off x="6175375" y="1209675"/>
                <a:ext cx="492443" cy="40481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txBody>
              <a:bodyPr vert="vert270">
                <a:spAutoFit/>
              </a:bodyPr>
              <a:lstStyle/>
              <a:p>
                <a:pPr algn="ctr">
                  <a:defRPr/>
                </a:pPr>
                <a:r>
                  <a:rPr lang="pl-PL" sz="1200" dirty="0"/>
                  <a:t>POINTS</a:t>
                </a:r>
              </a:p>
            </p:txBody>
          </p:sp>
          <p:sp>
            <p:nvSpPr>
              <p:cNvPr id="18443" name="pole tekstowe 2">
                <a:extLst>
                  <a:ext uri="{FF2B5EF4-FFF2-40B4-BE49-F238E27FC236}">
                    <a16:creationId xmlns:a16="http://schemas.microsoft.com/office/drawing/2014/main" id="{1F2F8703-90B7-4A91-B33F-310AF0DEE9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0" y="5334001"/>
                <a:ext cx="3657600" cy="3693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l-PL" altLang="pl-PL" sz="1200"/>
                  <a:t>BEFORE                               AFTER</a:t>
                </a:r>
              </a:p>
            </p:txBody>
          </p:sp>
          <p:sp>
            <p:nvSpPr>
              <p:cNvPr id="18444" name="pole tekstowe 10">
                <a:extLst>
                  <a:ext uri="{FF2B5EF4-FFF2-40B4-BE49-F238E27FC236}">
                    <a16:creationId xmlns:a16="http://schemas.microsoft.com/office/drawing/2014/main" id="{CACFEB98-0A7C-453F-A747-88A0073596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00" y="5349023"/>
                <a:ext cx="3657600" cy="3693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l-PL" altLang="pl-PL" sz="1200"/>
                  <a:t>BEFORE                               AFTER</a:t>
                </a:r>
              </a:p>
            </p:txBody>
          </p:sp>
          <p:sp>
            <p:nvSpPr>
              <p:cNvPr id="18445" name="pole tekstowe 11">
                <a:extLst>
                  <a:ext uri="{FF2B5EF4-FFF2-40B4-BE49-F238E27FC236}">
                    <a16:creationId xmlns:a16="http://schemas.microsoft.com/office/drawing/2014/main" id="{292360C2-34BD-4A55-BDC9-7F5252D8CB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839199" y="5867399"/>
                <a:ext cx="2438400" cy="8147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l-PL" altLang="pl-PL" sz="2700" dirty="0">
                    <a:solidFill>
                      <a:srgbClr val="FF0000"/>
                    </a:solidFill>
                  </a:rPr>
                  <a:t>P&lt;0.05</a:t>
                </a:r>
              </a:p>
            </p:txBody>
          </p:sp>
        </p:grp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5B90F08-C210-4AC0-BBDF-303039115700}"/>
              </a:ext>
            </a:extLst>
          </p:cNvPr>
          <p:cNvSpPr txBox="1"/>
          <p:nvPr/>
        </p:nvSpPr>
        <p:spPr>
          <a:xfrm>
            <a:off x="70770" y="1804988"/>
            <a:ext cx="45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r>
              <a:rPr lang="pl-PL" sz="900" dirty="0"/>
              <a:t>100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1BC1B14D-3CB9-4C9D-932F-30FD42415BCB}"/>
              </a:ext>
            </a:extLst>
          </p:cNvPr>
          <p:cNvSpPr txBox="1"/>
          <p:nvPr/>
        </p:nvSpPr>
        <p:spPr>
          <a:xfrm>
            <a:off x="4614892" y="1804988"/>
            <a:ext cx="45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r>
              <a:rPr lang="pl-PL" sz="900" dirty="0"/>
              <a:t>100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pole tekstowe 10">
            <a:extLst>
              <a:ext uri="{FF2B5EF4-FFF2-40B4-BE49-F238E27FC236}">
                <a16:creationId xmlns:a16="http://schemas.microsoft.com/office/drawing/2014/main" id="{05803B83-99C8-4D9D-A0E1-6B9ACDE94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57275"/>
            <a:ext cx="2000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/>
              <a:t>PAIN</a:t>
            </a:r>
          </a:p>
        </p:txBody>
      </p:sp>
      <p:sp>
        <p:nvSpPr>
          <p:cNvPr id="19459" name="pole tekstowe 15">
            <a:extLst>
              <a:ext uri="{FF2B5EF4-FFF2-40B4-BE49-F238E27FC236}">
                <a16:creationId xmlns:a16="http://schemas.microsoft.com/office/drawing/2014/main" id="{FDCB79BE-8230-4D2A-8954-FB34550A1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050" y="1033463"/>
            <a:ext cx="2228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/>
              <a:t>STRESS</a:t>
            </a:r>
          </a:p>
        </p:txBody>
      </p:sp>
      <p:sp>
        <p:nvSpPr>
          <p:cNvPr id="19460" name="pole tekstowe 11">
            <a:extLst>
              <a:ext uri="{FF2B5EF4-FFF2-40B4-BE49-F238E27FC236}">
                <a16:creationId xmlns:a16="http://schemas.microsoft.com/office/drawing/2014/main" id="{1994BFC2-7B00-403E-9290-3D4EB1013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6523" y="5993099"/>
            <a:ext cx="1641872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700">
                <a:solidFill>
                  <a:srgbClr val="FF0000"/>
                </a:solidFill>
              </a:rPr>
              <a:t>P&lt;0.05</a:t>
            </a:r>
          </a:p>
        </p:txBody>
      </p:sp>
      <p:grpSp>
        <p:nvGrpSpPr>
          <p:cNvPr id="19461" name="Grupa 1">
            <a:extLst>
              <a:ext uri="{FF2B5EF4-FFF2-40B4-BE49-F238E27FC236}">
                <a16:creationId xmlns:a16="http://schemas.microsoft.com/office/drawing/2014/main" id="{1E4CCC6C-8A0A-43A4-BAB5-1819A7552A78}"/>
              </a:ext>
            </a:extLst>
          </p:cNvPr>
          <p:cNvGrpSpPr>
            <a:grpSpLocks/>
          </p:cNvGrpSpPr>
          <p:nvPr/>
        </p:nvGrpSpPr>
        <p:grpSpPr bwMode="auto">
          <a:xfrm>
            <a:off x="1138816" y="2708920"/>
            <a:ext cx="7462314" cy="2647652"/>
            <a:chOff x="178694" y="1050539"/>
            <a:chExt cx="12020740" cy="4588242"/>
          </a:xfrm>
        </p:grpSpPr>
        <p:pic>
          <p:nvPicPr>
            <p:cNvPr id="19463" name="Obraz 2">
              <a:extLst>
                <a:ext uri="{FF2B5EF4-FFF2-40B4-BE49-F238E27FC236}">
                  <a16:creationId xmlns:a16="http://schemas.microsoft.com/office/drawing/2014/main" id="{E92D2BAD-FC76-46A6-91C9-976DC43DE9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325" y="1095375"/>
              <a:ext cx="5867400" cy="4400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64" name="Obraz 4">
              <a:extLst>
                <a:ext uri="{FF2B5EF4-FFF2-40B4-BE49-F238E27FC236}">
                  <a16:creationId xmlns:a16="http://schemas.microsoft.com/office/drawing/2014/main" id="{6B57F647-4D28-4BB7-9DB5-7F22C3E8AF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32033" y="1050539"/>
              <a:ext cx="5867401" cy="4498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pole tekstowe 7">
              <a:extLst>
                <a:ext uri="{FF2B5EF4-FFF2-40B4-BE49-F238E27FC236}">
                  <a16:creationId xmlns:a16="http://schemas.microsoft.com/office/drawing/2014/main" id="{E2C10E30-FE89-4082-8375-CDA0B1F407C8}"/>
                </a:ext>
              </a:extLst>
            </p:cNvPr>
            <p:cNvSpPr txBox="1"/>
            <p:nvPr/>
          </p:nvSpPr>
          <p:spPr>
            <a:xfrm>
              <a:off x="178694" y="1136263"/>
              <a:ext cx="492422" cy="40481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vert="vert270">
              <a:spAutoFit/>
            </a:bodyPr>
            <a:lstStyle/>
            <a:p>
              <a:pPr algn="ctr">
                <a:defRPr/>
              </a:pPr>
              <a:r>
                <a:rPr lang="pl-PL" sz="1200" dirty="0"/>
                <a:t>POINTS</a:t>
              </a:r>
            </a:p>
          </p:txBody>
        </p:sp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id="{12DFDA0C-CB94-4D99-BD2A-8AFDCDE7B594}"/>
                </a:ext>
              </a:extLst>
            </p:cNvPr>
            <p:cNvSpPr txBox="1"/>
            <p:nvPr/>
          </p:nvSpPr>
          <p:spPr>
            <a:xfrm>
              <a:off x="6198513" y="1102808"/>
              <a:ext cx="492422" cy="40481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vert="vert270">
              <a:spAutoFit/>
            </a:bodyPr>
            <a:lstStyle/>
            <a:p>
              <a:pPr algn="ctr">
                <a:defRPr/>
              </a:pPr>
              <a:r>
                <a:rPr lang="pl-PL" sz="1200" dirty="0"/>
                <a:t>POINTS</a:t>
              </a:r>
            </a:p>
          </p:txBody>
        </p:sp>
        <p:sp>
          <p:nvSpPr>
            <p:cNvPr id="19467" name="pole tekstowe 9">
              <a:extLst>
                <a:ext uri="{FF2B5EF4-FFF2-40B4-BE49-F238E27FC236}">
                  <a16:creationId xmlns:a16="http://schemas.microsoft.com/office/drawing/2014/main" id="{CB70F730-627E-4B30-8B89-A58344DF09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5257800"/>
              <a:ext cx="3657600" cy="3693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pl-PL" altLang="pl-PL" sz="1200"/>
                <a:t>BEFORE                               AFTER</a:t>
              </a:r>
            </a:p>
          </p:txBody>
        </p:sp>
        <p:sp>
          <p:nvSpPr>
            <p:cNvPr id="19468" name="pole tekstowe 10">
              <a:extLst>
                <a:ext uri="{FF2B5EF4-FFF2-40B4-BE49-F238E27FC236}">
                  <a16:creationId xmlns:a16="http://schemas.microsoft.com/office/drawing/2014/main" id="{238D7C90-07C0-4E4E-A84C-309250988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67600" y="5269468"/>
              <a:ext cx="3657600" cy="3693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pl-PL" altLang="pl-PL" sz="1200"/>
                <a:t>BEFORE                               AFTER</a:t>
              </a:r>
            </a:p>
          </p:txBody>
        </p:sp>
      </p:grpSp>
      <p:sp>
        <p:nvSpPr>
          <p:cNvPr id="19462" name="pole tekstowe 11">
            <a:extLst>
              <a:ext uri="{FF2B5EF4-FFF2-40B4-BE49-F238E27FC236}">
                <a16:creationId xmlns:a16="http://schemas.microsoft.com/office/drawing/2014/main" id="{3600B64B-7C07-41DB-8919-37D9A10A8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7091" y="5994290"/>
            <a:ext cx="1641872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700" dirty="0">
                <a:solidFill>
                  <a:srgbClr val="FF0000"/>
                </a:solidFill>
              </a:rPr>
              <a:t>P&lt;0.05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65516A40-CBA8-4C97-90FA-C08C72ED204F}"/>
              </a:ext>
            </a:extLst>
          </p:cNvPr>
          <p:cNvSpPr txBox="1"/>
          <p:nvPr/>
        </p:nvSpPr>
        <p:spPr>
          <a:xfrm>
            <a:off x="70770" y="1804988"/>
            <a:ext cx="45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r>
              <a:rPr lang="pl-PL" sz="900" dirty="0"/>
              <a:t>100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8BA5017A-5746-4CC7-BEE1-C2A4574E83EB}"/>
              </a:ext>
            </a:extLst>
          </p:cNvPr>
          <p:cNvSpPr txBox="1"/>
          <p:nvPr/>
        </p:nvSpPr>
        <p:spPr>
          <a:xfrm>
            <a:off x="4641373" y="1734930"/>
            <a:ext cx="45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r>
              <a:rPr lang="pl-PL" sz="900" dirty="0"/>
              <a:t>100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350FA6-FC3B-4EBE-B20B-BFDC9918F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620688"/>
            <a:ext cx="8229600" cy="1143000"/>
          </a:xfrm>
        </p:spPr>
        <p:txBody>
          <a:bodyPr/>
          <a:lstStyle/>
          <a:p>
            <a:r>
              <a:rPr lang="pl-PL" dirty="0" err="1"/>
              <a:t>DGBIs</a:t>
            </a:r>
            <a:r>
              <a:rPr lang="pl-PL" dirty="0"/>
              <a:t>/</a:t>
            </a:r>
            <a:r>
              <a:rPr lang="pl-PL" dirty="0" err="1"/>
              <a:t>FGIDs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DE90E5-475C-42FD-8133-DE0B30BD1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2031890"/>
            <a:ext cx="8229600" cy="4525963"/>
          </a:xfrm>
        </p:spPr>
        <p:txBody>
          <a:bodyPr/>
          <a:lstStyle/>
          <a:p>
            <a:r>
              <a:rPr lang="pl-PL" sz="2000" dirty="0"/>
              <a:t>Ok. 15-25% światowej populacji.</a:t>
            </a:r>
          </a:p>
          <a:p>
            <a:r>
              <a:rPr lang="pl-PL" sz="2000" b="0" i="0" dirty="0">
                <a:solidFill>
                  <a:srgbClr val="000000"/>
                </a:solidFill>
                <a:effectLst/>
              </a:rPr>
              <a:t>W Polsce dane epidemiologiczne dotyczące występowania </a:t>
            </a:r>
            <a:r>
              <a:rPr lang="pl-PL" sz="2000" b="0" i="0" dirty="0" err="1">
                <a:solidFill>
                  <a:srgbClr val="000000"/>
                </a:solidFill>
                <a:effectLst/>
              </a:rPr>
              <a:t>DGBIs</a:t>
            </a:r>
            <a:r>
              <a:rPr lang="pl-PL" sz="2000" b="0" i="0" dirty="0">
                <a:solidFill>
                  <a:srgbClr val="000000"/>
                </a:solidFill>
                <a:effectLst/>
              </a:rPr>
              <a:t> </a:t>
            </a:r>
            <a:br>
              <a:rPr lang="pl-PL" sz="2000" b="0" i="0" dirty="0">
                <a:solidFill>
                  <a:srgbClr val="000000"/>
                </a:solidFill>
                <a:effectLst/>
              </a:rPr>
            </a:br>
            <a:r>
              <a:rPr lang="pl-PL" sz="2000" b="0" i="0" dirty="0">
                <a:solidFill>
                  <a:srgbClr val="000000"/>
                </a:solidFill>
                <a:effectLst/>
              </a:rPr>
              <a:t>są mało poznane, a nieliczne publikacje wskazują, że problem </a:t>
            </a:r>
            <a:br>
              <a:rPr lang="pl-PL" sz="2000" b="0" i="0" dirty="0">
                <a:solidFill>
                  <a:srgbClr val="000000"/>
                </a:solidFill>
                <a:effectLst/>
              </a:rPr>
            </a:br>
            <a:r>
              <a:rPr lang="pl-PL" sz="2000" b="0" i="0" dirty="0">
                <a:solidFill>
                  <a:srgbClr val="000000"/>
                </a:solidFill>
                <a:effectLst/>
              </a:rPr>
              <a:t>ten może występować na</a:t>
            </a:r>
          </a:p>
          <a:p>
            <a:endParaRPr lang="pl-PL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pl-PL" sz="20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pl-PL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pl-PL" sz="20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pl-PL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pl-PL" sz="2000" b="0" i="0" dirty="0">
                <a:solidFill>
                  <a:srgbClr val="000000"/>
                </a:solidFill>
                <a:effectLst/>
              </a:rPr>
              <a:t>* </a:t>
            </a:r>
            <a:r>
              <a:rPr lang="pl-PL" sz="1600" b="0" i="0" dirty="0" err="1">
                <a:solidFill>
                  <a:srgbClr val="000000"/>
                </a:solidFill>
                <a:effectLst/>
              </a:rPr>
              <a:t>DGBIs</a:t>
            </a:r>
            <a:r>
              <a:rPr lang="pl-PL" sz="1600" b="0" i="0" dirty="0">
                <a:solidFill>
                  <a:srgbClr val="000000"/>
                </a:solidFill>
                <a:effectLst/>
              </a:rPr>
              <a:t> – </a:t>
            </a:r>
            <a:r>
              <a:rPr lang="pl-PL" sz="1600" b="0" i="0" dirty="0" err="1">
                <a:solidFill>
                  <a:srgbClr val="000000"/>
                </a:solidFill>
                <a:effectLst/>
              </a:rPr>
              <a:t>disorders</a:t>
            </a:r>
            <a:r>
              <a:rPr lang="pl-PL" sz="1600" b="0" i="0" dirty="0">
                <a:solidFill>
                  <a:srgbClr val="000000"/>
                </a:solidFill>
                <a:effectLst/>
              </a:rPr>
              <a:t> of </a:t>
            </a:r>
            <a:r>
              <a:rPr lang="pl-PL" sz="1600" b="0" i="0" dirty="0" err="1">
                <a:solidFill>
                  <a:srgbClr val="000000"/>
                </a:solidFill>
                <a:effectLst/>
              </a:rPr>
              <a:t>gut-brain</a:t>
            </a:r>
            <a:r>
              <a:rPr lang="pl-PL" sz="1600" b="0" i="0" dirty="0">
                <a:solidFill>
                  <a:srgbClr val="000000"/>
                </a:solidFill>
                <a:effectLst/>
              </a:rPr>
              <a:t> </a:t>
            </a:r>
            <a:r>
              <a:rPr lang="pl-PL" sz="1600" b="0" i="0" dirty="0" err="1">
                <a:solidFill>
                  <a:srgbClr val="000000"/>
                </a:solidFill>
                <a:effectLst/>
              </a:rPr>
              <a:t>interaction</a:t>
            </a:r>
            <a:r>
              <a:rPr lang="pl-PL" sz="1600" b="0" i="0" dirty="0">
                <a:solidFill>
                  <a:srgbClr val="000000"/>
                </a:solidFill>
                <a:effectLst/>
              </a:rPr>
              <a:t> (zaburzenia osi mózg-jelito)</a:t>
            </a:r>
            <a:br>
              <a:rPr lang="pl-PL" sz="1600" b="0" i="0" dirty="0">
                <a:solidFill>
                  <a:srgbClr val="000000"/>
                </a:solidFill>
                <a:effectLst/>
              </a:rPr>
            </a:br>
            <a:r>
              <a:rPr lang="pl-PL" sz="1600" b="0" i="0" dirty="0">
                <a:solidFill>
                  <a:srgbClr val="000000"/>
                </a:solidFill>
                <a:effectLst/>
              </a:rPr>
              <a:t>	(dawniej (</a:t>
            </a:r>
            <a:r>
              <a:rPr lang="pl-PL" sz="1600" b="0" i="0" dirty="0" err="1">
                <a:solidFill>
                  <a:srgbClr val="000000"/>
                </a:solidFill>
                <a:effectLst/>
              </a:rPr>
              <a:t>FGIDs</a:t>
            </a:r>
            <a:r>
              <a:rPr lang="pl-PL" sz="1600" b="0" i="0" dirty="0">
                <a:solidFill>
                  <a:srgbClr val="000000"/>
                </a:solidFill>
                <a:effectLst/>
              </a:rPr>
              <a:t>) - zaburzenia czynnościowe przewodu pokarmowego)</a:t>
            </a:r>
            <a:endParaRPr lang="pl-PL" sz="16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F61FA0E-3EB4-45F3-8697-3C64C382C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43608" y="6054749"/>
            <a:ext cx="7848872" cy="686619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	Zadanie badawcze realizowane  w ramach programu Ministra Nauki i Szkolnictwa Wyższego pod nazwą </a:t>
            </a:r>
          </a:p>
          <a:p>
            <a:pPr>
              <a:defRPr/>
            </a:pPr>
            <a:r>
              <a:rPr lang="pl-PL" altLang="pl-PL" sz="1100" dirty="0"/>
              <a:t>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450134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20B8DF-1144-453F-93BA-1045CA499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1143000"/>
          </a:xfrm>
        </p:spPr>
        <p:txBody>
          <a:bodyPr/>
          <a:lstStyle/>
          <a:p>
            <a:r>
              <a:rPr lang="pl-PL" dirty="0"/>
              <a:t>Czynniki ryzyka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813F44-6583-42A9-9F13-855F1F34B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2214453"/>
            <a:ext cx="8229600" cy="4525963"/>
          </a:xfrm>
        </p:spPr>
        <p:txBody>
          <a:bodyPr/>
          <a:lstStyle/>
          <a:p>
            <a:r>
              <a:rPr lang="pl-PL" sz="2000" dirty="0" err="1"/>
              <a:t>DGIBs</a:t>
            </a:r>
            <a:r>
              <a:rPr lang="pl-PL" sz="2000" dirty="0"/>
              <a:t> są problemem złożonym, na którego wystąpienie może składać się wiele przyczyn. Etiologia nie jest do końca poznana i stanowi obecnie przedmiot wielu badań klinicznych.</a:t>
            </a:r>
          </a:p>
          <a:p>
            <a:r>
              <a:rPr lang="pl-PL" sz="2000" dirty="0"/>
              <a:t>Przypuszcza się, że trzema podstawowymi czynnikami (często współwystępującymi), które wpływają na zaburzenie jakości pracy jelit, są: nadwrażliwość trzewna, zaburzenia motoryki jelit, zaburzenia jelitowego układu nerwowego.</a:t>
            </a:r>
          </a:p>
          <a:p>
            <a:r>
              <a:rPr lang="pl-PL" sz="2000" dirty="0"/>
              <a:t>Na wystąpienie choroby mogą też mieć wpływ zaburzenia odżywiania, czynniki psychogenne, genetyczne, jak również płeć i wiek.</a:t>
            </a:r>
          </a:p>
          <a:p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8D6D093-5785-43BE-BF00-0FC03E59B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7584" y="6239144"/>
            <a:ext cx="8229600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	Zadanie badawcze realizowane  w ramach programu Ministra Nauki i Szkolnictwa Wyższego pod nazwą </a:t>
            </a:r>
          </a:p>
          <a:p>
            <a:pPr>
              <a:defRPr/>
            </a:pPr>
            <a:r>
              <a:rPr lang="pl-PL" altLang="pl-PL" dirty="0"/>
              <a:t>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70154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E88CF1-7F4C-40B7-86C7-C07726632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664" y="1340768"/>
            <a:ext cx="7488832" cy="4464496"/>
          </a:xfrm>
        </p:spPr>
        <p:txBody>
          <a:bodyPr/>
          <a:lstStyle/>
          <a:p>
            <a:pPr marL="0" indent="0">
              <a:buNone/>
            </a:pPr>
            <a:endParaRPr lang="pl-PL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000" b="0" i="0" dirty="0">
                <a:solidFill>
                  <a:srgbClr val="000000"/>
                </a:solidFill>
                <a:effectLst/>
              </a:rPr>
              <a:t>ustalenie bazy danych dotyczącej częstości występowania zaburzeń czynnościowych wśród osób zgłaszających się na diagnostyczne badania endoskopowe do pracowni endoskopowej SPSK 1 </a:t>
            </a:r>
            <a:br>
              <a:rPr lang="pl-PL" sz="2000" b="0" i="0" dirty="0">
                <a:solidFill>
                  <a:srgbClr val="000000"/>
                </a:solidFill>
                <a:effectLst/>
              </a:rPr>
            </a:br>
            <a:r>
              <a:rPr lang="pl-PL" sz="2000" b="0" i="0" dirty="0">
                <a:solidFill>
                  <a:srgbClr val="000000"/>
                </a:solidFill>
                <a:effectLst/>
              </a:rPr>
              <a:t>w województwie zachodniopomorskim</a:t>
            </a:r>
            <a:r>
              <a:rPr lang="pl-PL" sz="2000" dirty="0"/>
              <a:t> </a:t>
            </a: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76EE0D4-C7A2-4A62-97BB-F01656C6E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1600" y="6241493"/>
            <a:ext cx="7992888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	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3144815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5A9ECB-673A-4E49-9706-3C4BD166F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916832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Ustalenie częstości występowania </a:t>
            </a:r>
            <a:r>
              <a:rPr lang="pl-PL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DGIBs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 pacjentów zgłaszających się na diagnostyczne endoskopowe badania przewodu pokarmowego.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Próba ustalenia etiologii zaburzeń jelita nadwrażliwego.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Oznaczenie jakościowe i ilościowe </a:t>
            </a:r>
            <a:r>
              <a:rPr lang="pl-PL" sz="20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mikrobiomu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jelita grubego (w próbkach kału i </a:t>
            </a:r>
            <a:r>
              <a:rPr lang="pl-PL" sz="20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bioptatach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błony śluzowej otrzymanych w trakcie badań endoskopowych).</a:t>
            </a:r>
            <a:r>
              <a:rPr lang="pl-PL" sz="200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Ustalenie korelacji pomiędzy występowaniem zaburzeń ze strony przewodu pokarmowego z objawami o charakterze depresji.</a:t>
            </a:r>
            <a:r>
              <a:rPr lang="pl-PL" sz="200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Próba ustalenia związku pomiędzy dietą, a występowaniem objawów</a:t>
            </a:r>
            <a:r>
              <a:rPr lang="pl-PL" sz="200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Korelacja badań ankietowych z wynikami badań endoskopowych.</a:t>
            </a:r>
          </a:p>
          <a:p>
            <a:pPr marL="0" indent="0">
              <a:buNone/>
            </a:pPr>
            <a:r>
              <a:rPr lang="pl-PL" sz="2000" dirty="0"/>
              <a:t> </a:t>
            </a:r>
            <a:br>
              <a:rPr lang="pl-PL" dirty="0"/>
            </a:b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6F9B26D-0665-4DF4-B96A-492BA2779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1600" y="6356350"/>
            <a:ext cx="8136904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	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3867799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EB7046-2CE6-4DB2-A135-75A84F0E5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5773" y="945389"/>
            <a:ext cx="6645424" cy="1143000"/>
          </a:xfrm>
        </p:spPr>
        <p:txBody>
          <a:bodyPr/>
          <a:lstStyle/>
          <a:p>
            <a:r>
              <a:rPr lang="pl-PL" sz="2800" b="1" dirty="0"/>
              <a:t>Wyniki przeprowadzonych badań uzupełnią wiedzę epidemiologiczną na temat : </a:t>
            </a:r>
            <a:br>
              <a:rPr lang="pl-PL" b="1" dirty="0"/>
            </a:b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79AF9F-0BAC-4B20-8827-EF1722924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2195512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pl-PL" sz="2000" dirty="0" err="1"/>
              <a:t>biomolekularnych</a:t>
            </a:r>
            <a:r>
              <a:rPr lang="pl-PL" sz="2000" dirty="0"/>
              <a:t> podstaw funkcjonowania bariery jelitowej u osób z </a:t>
            </a:r>
            <a:r>
              <a:rPr lang="pl-PL" sz="2000" dirty="0" err="1"/>
              <a:t>DGBIs</a:t>
            </a:r>
            <a:r>
              <a:rPr lang="pl-PL" sz="2000" dirty="0"/>
              <a:t> w populacji polskiej,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000" dirty="0"/>
              <a:t> udziału </a:t>
            </a:r>
            <a:r>
              <a:rPr lang="pl-PL" sz="2000" dirty="0" err="1"/>
              <a:t>mikrobioty</a:t>
            </a:r>
            <a:r>
              <a:rPr lang="pl-PL" sz="2000" dirty="0"/>
              <a:t> błon śluzowych i kału w patogenezie zespołu jelita drażliwego, postać biegunkowa,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000" dirty="0"/>
              <a:t> częstość występowania </a:t>
            </a:r>
            <a:r>
              <a:rPr lang="pl-PL" sz="2000" dirty="0" err="1"/>
              <a:t>DGBIs</a:t>
            </a:r>
            <a:r>
              <a:rPr lang="pl-PL" sz="2000" dirty="0"/>
              <a:t> w naszym województwie, a także współwystępowanie zaburzeń emocjonalnych, depresji, zaburzeń nastroju,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000" dirty="0"/>
              <a:t> korelacja zgłaszanych dolegliwości (wskazań lekarskich do badania jelita grubego) z obrazem endoskopowym (np. uchyłkowatość jelita grubego).</a:t>
            </a:r>
          </a:p>
          <a:p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DE14A4D-7320-41AA-8767-54696941D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7584" y="6356350"/>
            <a:ext cx="8352928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	Zadanie badawcze realizowane  w ramach programu Ministra Nauki i Szkolnictwa Wyższego pod nazwą </a:t>
            </a:r>
          </a:p>
          <a:p>
            <a:pPr>
              <a:defRPr/>
            </a:pPr>
            <a:r>
              <a:rPr lang="pl-PL" altLang="pl-PL" dirty="0"/>
              <a:t>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2252162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11E8EA-0A37-43C7-9C51-09119FF8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548680"/>
            <a:ext cx="8229600" cy="1143000"/>
          </a:xfrm>
        </p:spPr>
        <p:txBody>
          <a:bodyPr/>
          <a:lstStyle/>
          <a:p>
            <a:r>
              <a:rPr lang="pl-PL" dirty="0"/>
              <a:t>Spodziewane korzyści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766229-3BAD-46CD-833D-F768070AB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2195512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pl-PL" sz="2000" dirty="0"/>
              <a:t> Ustalenie czy zalecenia ekspertów dotyczącego farmakologicznego i niefarmakologicznego leczenia pacjentów z </a:t>
            </a:r>
            <a:r>
              <a:rPr lang="pl-PL" sz="2000" dirty="0" err="1"/>
              <a:t>DGBIs</a:t>
            </a:r>
            <a:r>
              <a:rPr lang="pl-PL" sz="2000" dirty="0"/>
              <a:t> wpływają </a:t>
            </a:r>
            <a:br>
              <a:rPr lang="pl-PL" sz="2000" dirty="0"/>
            </a:br>
            <a:r>
              <a:rPr lang="pl-PL" sz="2000" dirty="0"/>
              <a:t>na zmniejszenie objawów oraz poprawę jakości życia.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000" dirty="0"/>
              <a:t> Optymalizacja protokołów terapeutycznych.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000" dirty="0"/>
              <a:t> Ocena stanu emocjonalnego pacjentów z </a:t>
            </a:r>
            <a:r>
              <a:rPr lang="pl-PL" sz="2000" dirty="0" err="1"/>
              <a:t>DGBIs</a:t>
            </a:r>
            <a:r>
              <a:rPr lang="pl-PL" sz="2000" dirty="0"/>
              <a:t> jako wykładnika składu jakościowego i ilościowego </a:t>
            </a:r>
            <a:r>
              <a:rPr lang="pl-PL" sz="2000" dirty="0" err="1"/>
              <a:t>mikrobioty</a:t>
            </a:r>
            <a:r>
              <a:rPr lang="pl-PL" sz="2000" dirty="0"/>
              <a:t> przewodu pokarmowego. </a:t>
            </a: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F43EBE0-175D-43A9-9723-A26529A12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9592" y="6356350"/>
            <a:ext cx="8229600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	Zadanie badawcze realizowane  w ramach programu Ministra Nauki i Szkolnictwa Wyższego pod nazwą </a:t>
            </a:r>
          </a:p>
          <a:p>
            <a:pPr>
              <a:defRPr/>
            </a:pPr>
            <a:r>
              <a:rPr lang="pl-PL" altLang="pl-PL" dirty="0"/>
              <a:t>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2486369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10147E-A069-4127-B52C-D373655F0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pl-PL" dirty="0"/>
              <a:t>Wyniki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A57665-6A80-452E-97EC-C2DA80553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0" y="1772816"/>
            <a:ext cx="7653536" cy="4583534"/>
          </a:xfrm>
        </p:spPr>
        <p:txBody>
          <a:bodyPr/>
          <a:lstStyle/>
          <a:p>
            <a:r>
              <a:rPr lang="pl-PL" sz="2400" dirty="0"/>
              <a:t>Ankiety przeprowadzono &gt; 750 pacjentów, którzy stawili się na ambulatoryjne badania endoskopowe w SPSK1. </a:t>
            </a:r>
          </a:p>
          <a:p>
            <a:r>
              <a:rPr lang="pl-PL" sz="2400" dirty="0"/>
              <a:t>100% ankietowanych miało przeprowadzone badanie zgodnie z planem.</a:t>
            </a:r>
          </a:p>
          <a:p>
            <a:r>
              <a:rPr lang="pl-PL" sz="2400" dirty="0"/>
              <a:t>27% badanych nie zgłaszało żadnych objawów ze strony przewodu pokarmowego.</a:t>
            </a:r>
          </a:p>
          <a:p>
            <a:r>
              <a:rPr lang="pl-PL" sz="2400" dirty="0"/>
              <a:t>32% badanych miało stwierdzoną patologie podczas badania.</a:t>
            </a:r>
          </a:p>
          <a:p>
            <a:r>
              <a:rPr lang="pl-PL" sz="2400" dirty="0"/>
              <a:t>63% badanych miało choroby towarzyszące. </a:t>
            </a:r>
          </a:p>
          <a:p>
            <a:r>
              <a:rPr lang="pl-PL" sz="2400" dirty="0"/>
              <a:t>37% ankietowanych ma nadwagę.</a:t>
            </a:r>
          </a:p>
          <a:p>
            <a:r>
              <a:rPr lang="pl-PL" sz="2400" dirty="0"/>
              <a:t>28% ankietowanych jest otyłych.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5910D62-CBFA-40FD-B539-FCE2ED7B2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7584" y="6356350"/>
            <a:ext cx="8316416" cy="365125"/>
          </a:xfrm>
        </p:spPr>
        <p:txBody>
          <a:bodyPr/>
          <a:lstStyle/>
          <a:p>
            <a:pPr>
              <a:defRPr/>
            </a:pPr>
            <a:r>
              <a:rPr lang="pl-PL" altLang="pl-PL" dirty="0"/>
              <a:t>	Zadanie badawcze realizowane  w ramach programu Ministra Nauki i Szkolnictwa Wyższego pod nazwą </a:t>
            </a:r>
          </a:p>
          <a:p>
            <a:pPr>
              <a:defRPr/>
            </a:pPr>
            <a:r>
              <a:rPr lang="pl-PL" altLang="pl-PL" dirty="0"/>
              <a:t>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3939837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A4993A5-C6E1-453E-94C4-0AF94B92E9E4}"/>
              </a:ext>
            </a:extLst>
          </p:cNvPr>
          <p:cNvSpPr txBox="1"/>
          <p:nvPr/>
        </p:nvSpPr>
        <p:spPr>
          <a:xfrm>
            <a:off x="942975" y="3028950"/>
            <a:ext cx="5857875" cy="15876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b="1" dirty="0">
                <a:latin typeface="+mn-lt"/>
              </a:rPr>
              <a:t>COH-FIT Survey: Impact of the COVID-19 Pandemic on </a:t>
            </a:r>
            <a:r>
              <a:rPr lang="pl-PL" sz="2100" b="1" dirty="0" err="1">
                <a:latin typeface="+mn-lt"/>
              </a:rPr>
              <a:t>Mental</a:t>
            </a:r>
            <a:r>
              <a:rPr lang="pl-PL" sz="2100" b="1" dirty="0">
                <a:latin typeface="+mn-lt"/>
              </a:rPr>
              <a:t> and </a:t>
            </a:r>
            <a:r>
              <a:rPr lang="pl-PL" sz="2100" b="1" dirty="0" err="1">
                <a:latin typeface="+mn-lt"/>
              </a:rPr>
              <a:t>Physical</a:t>
            </a:r>
            <a:r>
              <a:rPr lang="pl-PL" sz="2100" b="1" dirty="0">
                <a:latin typeface="+mn-lt"/>
              </a:rPr>
              <a:t> </a:t>
            </a:r>
            <a:r>
              <a:rPr lang="pl-PL" sz="2100" b="1" dirty="0" err="1">
                <a:latin typeface="+mn-lt"/>
              </a:rPr>
              <a:t>Health</a:t>
            </a:r>
            <a:endParaRPr lang="en-US" sz="2100" b="1" dirty="0">
              <a:latin typeface="+mn-lt"/>
            </a:endParaRPr>
          </a:p>
          <a:p>
            <a:pPr algn="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+mj-ea"/>
                <a:cs typeface="Arial" charset="0"/>
              </a:rPr>
              <a:t> </a:t>
            </a:r>
            <a:br>
              <a:rPr lang="en-GB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+mj-ea"/>
                <a:cs typeface="Arial" charset="0"/>
              </a:rPr>
            </a:b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Arial" charset="0"/>
              <a:ea typeface="+mj-ea"/>
              <a:cs typeface="Arial" charset="0"/>
            </a:endParaRPr>
          </a:p>
        </p:txBody>
      </p:sp>
      <p:pic>
        <p:nvPicPr>
          <p:cNvPr id="4099" name="Picture 2" descr="Polygon&#10;&#10;Description automatically generated with low confidence">
            <a:extLst>
              <a:ext uri="{FF2B5EF4-FFF2-40B4-BE49-F238E27FC236}">
                <a16:creationId xmlns:a16="http://schemas.microsoft.com/office/drawing/2014/main" id="{ABA3574B-3D93-4626-A140-B22CBE3EC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1" y="1407463"/>
            <a:ext cx="6221313" cy="1244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Obraz 2">
            <a:extLst>
              <a:ext uri="{FF2B5EF4-FFF2-40B4-BE49-F238E27FC236}">
                <a16:creationId xmlns:a16="http://schemas.microsoft.com/office/drawing/2014/main" id="{E4104D50-DE31-4F78-AC2D-D9BA57CB8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320654"/>
            <a:ext cx="17716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Obraz 3">
            <a:extLst>
              <a:ext uri="{FF2B5EF4-FFF2-40B4-BE49-F238E27FC236}">
                <a16:creationId xmlns:a16="http://schemas.microsoft.com/office/drawing/2014/main" id="{5D3A3C86-5FC5-4010-A25F-AA4BD5C1C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3832622"/>
            <a:ext cx="6208044" cy="1564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yw pakiet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4621</TotalTime>
  <Words>821</Words>
  <Application>Microsoft Office PowerPoint</Application>
  <PresentationFormat>Pokaz na ekranie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Motyw pakietu Office</vt:lpstr>
      <vt:lpstr>Prezentacja programu PowerPoint</vt:lpstr>
      <vt:lpstr>DGBIs/FGIDs</vt:lpstr>
      <vt:lpstr>Czynniki ryzyka</vt:lpstr>
      <vt:lpstr>Prezentacja programu PowerPoint</vt:lpstr>
      <vt:lpstr>Prezentacja programu PowerPoint</vt:lpstr>
      <vt:lpstr>Wyniki przeprowadzonych badań uzupełnią wiedzę epidemiologiczną na temat :  </vt:lpstr>
      <vt:lpstr>Spodziewane korzyści</vt:lpstr>
      <vt:lpstr>Wyniki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ojakub</dc:creator>
  <cp:lastModifiedBy>Wojciech M. Marlicz</cp:lastModifiedBy>
  <cp:revision>245</cp:revision>
  <cp:lastPrinted>2020-02-25T07:52:40Z</cp:lastPrinted>
  <dcterms:created xsi:type="dcterms:W3CDTF">2010-10-15T06:46:12Z</dcterms:created>
  <dcterms:modified xsi:type="dcterms:W3CDTF">2021-06-21T09:23:22Z</dcterms:modified>
</cp:coreProperties>
</file>