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335" r:id="rId2"/>
    <p:sldId id="343" r:id="rId3"/>
    <p:sldId id="344" r:id="rId4"/>
    <p:sldId id="338" r:id="rId5"/>
    <p:sldId id="339" r:id="rId6"/>
    <p:sldId id="340" r:id="rId7"/>
    <p:sldId id="341" r:id="rId8"/>
    <p:sldId id="342" r:id="rId9"/>
    <p:sldId id="345" r:id="rId10"/>
    <p:sldId id="346" r:id="rId11"/>
    <p:sldId id="347" r:id="rId12"/>
    <p:sldId id="348" r:id="rId13"/>
    <p:sldId id="349" r:id="rId14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6456" autoAdjust="0"/>
  </p:normalViewPr>
  <p:slideViewPr>
    <p:cSldViewPr>
      <p:cViewPr varScale="1">
        <p:scale>
          <a:sx n="111" d="100"/>
          <a:sy n="111" d="100"/>
        </p:scale>
        <p:origin x="160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pPr>
                <a:defRPr/>
              </a:pPr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044005" y="2708920"/>
            <a:ext cx="8099995" cy="2015604"/>
          </a:xfrm>
        </p:spPr>
        <p:txBody>
          <a:bodyPr/>
          <a:lstStyle/>
          <a:p>
            <a:pPr marL="0" indent="0" algn="ctr" eaLnBrk="1" hangingPunct="1">
              <a:spcBef>
                <a:spcPts val="1800"/>
              </a:spcBef>
              <a:buNone/>
            </a:pPr>
            <a:r>
              <a:rPr lang="pl-PL" sz="2800" b="1" dirty="0" smtClean="0">
                <a:solidFill>
                  <a:srgbClr val="0070C0"/>
                </a:solidFill>
              </a:rPr>
              <a:t>Choroba Leśniowskiego- </a:t>
            </a:r>
            <a:r>
              <a:rPr lang="pl-PL" sz="2800" b="1" dirty="0" err="1" smtClean="0">
                <a:solidFill>
                  <a:srgbClr val="0070C0"/>
                </a:solidFill>
              </a:rPr>
              <a:t>Crohna</a:t>
            </a:r>
            <a:r>
              <a:rPr lang="pl-PL" sz="2800" b="1" dirty="0" smtClean="0">
                <a:solidFill>
                  <a:srgbClr val="0070C0"/>
                </a:solidFill>
              </a:rPr>
              <a:t>,                                 epidemia XXI wieku-poszukiwanie czynników środowiskowych / mikrobiologicznych odpowiedzialnych za chorobę</a:t>
            </a:r>
            <a:r>
              <a:rPr lang="pl-PL" altLang="pl-PL" sz="2800" b="1" dirty="0" smtClean="0">
                <a:solidFill>
                  <a:srgbClr val="0070C0"/>
                </a:solidFill>
              </a:rPr>
              <a:t>.</a:t>
            </a:r>
            <a:endParaRPr lang="pl-PL" altLang="pl-PL" sz="1800" b="1" dirty="0">
              <a:solidFill>
                <a:srgbClr val="0070C0"/>
              </a:solidFill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Wyniki 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264673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just" eaLnBrk="1">
              <a:buClr>
                <a:srgbClr val="FF0000"/>
              </a:buClr>
              <a:buSzPct val="200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n-US" sz="2800" dirty="0" smtClean="0">
                <a:cs typeface="Times New Roman" pitchFamily="16" charset="0"/>
              </a:rPr>
              <a:t>.  </a:t>
            </a:r>
            <a:endParaRPr lang="pl-PL" sz="2800" b="1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pl-PL" sz="2800" dirty="0" smtClean="0">
                <a:cs typeface="Times New Roman" pitchFamily="16" charset="0"/>
              </a:rPr>
              <a:t>u </a:t>
            </a:r>
            <a:r>
              <a:rPr lang="en-US" sz="2800" dirty="0" smtClean="0">
                <a:cs typeface="Times New Roman" pitchFamily="16" charset="0"/>
              </a:rPr>
              <a:t>28 (33,73%) </a:t>
            </a:r>
            <a:r>
              <a:rPr lang="pl-PL" sz="2800" dirty="0" smtClean="0">
                <a:cs typeface="Times New Roman" pitchFamily="16" charset="0"/>
              </a:rPr>
              <a:t>pacjentów z </a:t>
            </a:r>
            <a:r>
              <a:rPr lang="en-US" sz="2800" dirty="0" smtClean="0">
                <a:cs typeface="Times New Roman" pitchFamily="16" charset="0"/>
              </a:rPr>
              <a:t>C</a:t>
            </a:r>
            <a:r>
              <a:rPr lang="pl-PL" sz="2800" dirty="0" err="1" smtClean="0">
                <a:cs typeface="Times New Roman" pitchFamily="16" charset="0"/>
              </a:rPr>
              <a:t>hLC</a:t>
            </a: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pl-PL" sz="2800" dirty="0" smtClean="0">
                <a:cs typeface="Times New Roman" pitchFamily="16" charset="0"/>
              </a:rPr>
              <a:t> stwierdzono objaw </a:t>
            </a:r>
            <a:r>
              <a:rPr lang="en-US" sz="2800" dirty="0" smtClean="0">
                <a:cs typeface="Times New Roman" pitchFamily="16" charset="0"/>
              </a:rPr>
              <a:t>B</a:t>
            </a:r>
            <a:r>
              <a:rPr lang="pl-PL" sz="2800" dirty="0" smtClean="0">
                <a:cs typeface="Times New Roman" pitchFamily="16" charset="0"/>
              </a:rPr>
              <a:t>L</a:t>
            </a:r>
            <a:r>
              <a:rPr lang="en-US" sz="2800" dirty="0" smtClean="0">
                <a:cs typeface="Times New Roman" pitchFamily="16" charset="0"/>
              </a:rPr>
              <a:t>A</a:t>
            </a:r>
            <a:r>
              <a:rPr lang="pl-PL" sz="2800" dirty="0" smtClean="0">
                <a:cs typeface="Times New Roman" pitchFamily="16" charset="0"/>
              </a:rPr>
              <a:t> w żołądku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>
                <a:cs typeface="Times New Roman" pitchFamily="16" charset="0"/>
              </a:rPr>
              <a:t> obecność objawu BLA wiązała się z ciężkim przebiegiem klinicznym choroby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>
                <a:cs typeface="Times New Roman" pitchFamily="16" charset="0"/>
              </a:rPr>
              <a:t> objaw </a:t>
            </a:r>
            <a:r>
              <a:rPr lang="en-US" sz="2800" dirty="0" smtClean="0">
                <a:cs typeface="Times New Roman" pitchFamily="16" charset="0"/>
              </a:rPr>
              <a:t>BJA </a:t>
            </a:r>
            <a:r>
              <a:rPr lang="pl-PL" sz="2800" dirty="0" smtClean="0">
                <a:cs typeface="Times New Roman" pitchFamily="16" charset="0"/>
              </a:rPr>
              <a:t>nie był obecny w grupie kontrolnej </a:t>
            </a:r>
            <a:r>
              <a:rPr lang="en-US" sz="2800" dirty="0" smtClean="0">
                <a:cs typeface="Times New Roman" pitchFamily="16" charset="0"/>
              </a:rPr>
              <a:t>(p&lt;0.001).</a:t>
            </a:r>
          </a:p>
          <a:p>
            <a:pPr>
              <a:buFont typeface="Arial" pitchFamily="34" charset="0"/>
              <a:buChar char="•"/>
            </a:pP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Wyniki – endoskopowy objaw  BLA 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212976"/>
            <a:ext cx="2346325" cy="1620838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3212976"/>
            <a:ext cx="2405062" cy="1620838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3212976"/>
            <a:ext cx="2189163" cy="1620838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Wyniki 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264673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just" eaLnBrk="1">
              <a:buClr>
                <a:srgbClr val="FF0000"/>
              </a:buClr>
              <a:buSzPct val="200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n-US" sz="2800" dirty="0" smtClean="0">
                <a:cs typeface="Times New Roman" pitchFamily="16" charset="0"/>
              </a:rPr>
              <a:t>.  </a:t>
            </a:r>
            <a:endParaRPr lang="pl-PL" sz="2800" b="1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pl-PL" sz="2800" dirty="0" smtClean="0">
                <a:cs typeface="Times New Roman" pitchFamily="16" charset="0"/>
              </a:rPr>
              <a:t>pacjenci  z </a:t>
            </a:r>
            <a:r>
              <a:rPr lang="pl-PL" sz="2800" dirty="0" err="1" smtClean="0">
                <a:cs typeface="Times New Roman" pitchFamily="16" charset="0"/>
              </a:rPr>
              <a:t>ChL-C</a:t>
            </a:r>
            <a:r>
              <a:rPr lang="pl-PL" sz="2800" dirty="0" smtClean="0">
                <a:cs typeface="Times New Roman" pitchFamily="16" charset="0"/>
              </a:rPr>
              <a:t> byli istotnie rzadziej zakażeni </a:t>
            </a:r>
            <a:r>
              <a:rPr lang="pl-PL" sz="2800" dirty="0" err="1" smtClean="0">
                <a:cs typeface="Times New Roman" pitchFamily="16" charset="0"/>
              </a:rPr>
              <a:t>H.pylori</a:t>
            </a:r>
            <a:r>
              <a:rPr lang="pl-PL" sz="2800" dirty="0" smtClean="0">
                <a:cs typeface="Times New Roman" pitchFamily="16" charset="0"/>
              </a:rPr>
              <a:t>,  </a:t>
            </a:r>
            <a:r>
              <a:rPr lang="en-US" sz="2800" dirty="0" smtClean="0">
                <a:cs typeface="Times New Roman" pitchFamily="16" charset="0"/>
              </a:rPr>
              <a:t>3.6%</a:t>
            </a:r>
            <a:r>
              <a:rPr lang="pl-PL" sz="2800" dirty="0" smtClean="0">
                <a:cs typeface="Times New Roman" pitchFamily="16" charset="0"/>
              </a:rPr>
              <a:t> </a:t>
            </a:r>
            <a:r>
              <a:rPr lang="pl-PL" sz="2800" dirty="0" err="1" smtClean="0">
                <a:cs typeface="Times New Roman" pitchFamily="16" charset="0"/>
              </a:rPr>
              <a:t>vs</a:t>
            </a:r>
            <a:r>
              <a:rPr lang="pl-PL" sz="2800" dirty="0" smtClean="0">
                <a:cs typeface="Times New Roman" pitchFamily="16" charset="0"/>
              </a:rPr>
              <a:t> </a:t>
            </a:r>
            <a:r>
              <a:rPr lang="en-US" sz="2800" dirty="0" smtClean="0">
                <a:cs typeface="Times New Roman" pitchFamily="16" charset="0"/>
              </a:rPr>
              <a:t>58,33%</a:t>
            </a:r>
            <a:r>
              <a:rPr lang="pl-PL" sz="2800" dirty="0" smtClean="0">
                <a:cs typeface="Times New Roman" pitchFamily="16" charset="0"/>
              </a:rPr>
              <a:t>, </a:t>
            </a:r>
            <a:r>
              <a:rPr lang="en-US" sz="2800" dirty="0" smtClean="0">
                <a:cs typeface="Times New Roman" pitchFamily="16" charset="0"/>
              </a:rPr>
              <a:t>p&lt;0.001</a:t>
            </a:r>
            <a:endParaRPr lang="pl-PL" sz="2800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endParaRPr lang="pl-PL" sz="2800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r>
              <a:rPr lang="pl-PL" sz="2800" dirty="0" smtClean="0">
                <a:cs typeface="Times New Roman" pitchFamily="16" charset="0"/>
              </a:rPr>
              <a:t>badania </a:t>
            </a:r>
            <a:r>
              <a:rPr lang="pl-PL" sz="2800" dirty="0" err="1" smtClean="0">
                <a:cs typeface="Times New Roman" pitchFamily="16" charset="0"/>
              </a:rPr>
              <a:t>microbioty</a:t>
            </a:r>
            <a:r>
              <a:rPr lang="pl-PL" sz="2800" dirty="0" smtClean="0">
                <a:cs typeface="Times New Roman" pitchFamily="16" charset="0"/>
              </a:rPr>
              <a:t> u pacjentów i kontroli są w trakcie podsumowań</a:t>
            </a:r>
            <a:endParaRPr lang="en-US" sz="2800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Wstępne wnioski 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264673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algn="just" eaLnBrk="1">
              <a:buClr>
                <a:srgbClr val="FF0000"/>
              </a:buClr>
              <a:buSzPct val="200000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n-US" sz="2800" dirty="0" smtClean="0">
                <a:cs typeface="Times New Roman" pitchFamily="16" charset="0"/>
              </a:rPr>
              <a:t>.  </a:t>
            </a:r>
            <a:endParaRPr lang="pl-PL" sz="2800" b="1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cs typeface="Times New Roman" pitchFamily="16" charset="0"/>
              </a:rPr>
              <a:t> </a:t>
            </a:r>
            <a:r>
              <a:rPr lang="pl-PL" sz="2800" dirty="0" smtClean="0">
                <a:cs typeface="Times New Roman" pitchFamily="16" charset="0"/>
              </a:rPr>
              <a:t>u większości pacjentów z </a:t>
            </a:r>
            <a:r>
              <a:rPr lang="pl-PL" sz="2800" dirty="0" err="1" smtClean="0">
                <a:cs typeface="Times New Roman" pitchFamily="16" charset="0"/>
              </a:rPr>
              <a:t>ChL-C</a:t>
            </a:r>
            <a:r>
              <a:rPr lang="pl-PL" sz="2800" dirty="0" smtClean="0">
                <a:cs typeface="Times New Roman" pitchFamily="16" charset="0"/>
              </a:rPr>
              <a:t> dochodzi do zajęcia </a:t>
            </a:r>
            <a:r>
              <a:rPr lang="pl-PL" sz="2800" dirty="0" err="1" smtClean="0">
                <a:cs typeface="Times New Roman" pitchFamily="16" charset="0"/>
              </a:rPr>
              <a:t>gopp</a:t>
            </a:r>
            <a:endParaRPr lang="pl-PL" sz="2800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r>
              <a:rPr lang="pl-PL" sz="2800" dirty="0" smtClean="0">
                <a:cs typeface="Times New Roman" pitchFamily="16" charset="0"/>
              </a:rPr>
              <a:t>objaw pędu </a:t>
            </a:r>
            <a:r>
              <a:rPr lang="pl-PL" sz="2800" dirty="0" err="1" smtClean="0">
                <a:cs typeface="Times New Roman" pitchFamily="16" charset="0"/>
              </a:rPr>
              <a:t>bambusowgo</a:t>
            </a:r>
            <a:r>
              <a:rPr lang="pl-PL" sz="2800" dirty="0" smtClean="0">
                <a:cs typeface="Times New Roman" pitchFamily="16" charset="0"/>
              </a:rPr>
              <a:t> w żołądku jest markerem endoskopowym </a:t>
            </a:r>
            <a:r>
              <a:rPr lang="pl-PL" sz="2800" dirty="0" err="1" smtClean="0">
                <a:cs typeface="Times New Roman" pitchFamily="16" charset="0"/>
              </a:rPr>
              <a:t>ChL-C</a:t>
            </a:r>
            <a:r>
              <a:rPr lang="pl-PL" sz="2800" dirty="0" smtClean="0">
                <a:cs typeface="Times New Roman" pitchFamily="16" charset="0"/>
              </a:rPr>
              <a:t> i może </a:t>
            </a:r>
            <a:r>
              <a:rPr lang="pl-PL" sz="2800" smtClean="0">
                <a:cs typeface="Times New Roman" pitchFamily="16" charset="0"/>
              </a:rPr>
              <a:t>być użyteczny </a:t>
            </a:r>
            <a:r>
              <a:rPr lang="pl-PL" sz="2800" dirty="0" smtClean="0">
                <a:cs typeface="Times New Roman" pitchFamily="16" charset="0"/>
              </a:rPr>
              <a:t>w diagnostyce 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>
                <a:cs typeface="Times New Roman" pitchFamily="16" charset="0"/>
              </a:rPr>
              <a:t>zakażenie </a:t>
            </a:r>
            <a:r>
              <a:rPr lang="pl-PL" sz="2800" dirty="0" err="1" smtClean="0">
                <a:cs typeface="Times New Roman" pitchFamily="16" charset="0"/>
              </a:rPr>
              <a:t>H.pylori</a:t>
            </a:r>
            <a:r>
              <a:rPr lang="pl-PL" sz="2800" dirty="0" smtClean="0">
                <a:cs typeface="Times New Roman" pitchFamily="16" charset="0"/>
              </a:rPr>
              <a:t> może chronić przed </a:t>
            </a:r>
            <a:r>
              <a:rPr lang="pl-PL" sz="2800" dirty="0" err="1" smtClean="0">
                <a:cs typeface="Times New Roman" pitchFamily="16" charset="0"/>
              </a:rPr>
              <a:t>ChL-C</a:t>
            </a:r>
            <a:r>
              <a:rPr lang="pl-PL" sz="2800" dirty="0" smtClean="0">
                <a:cs typeface="Times New Roman" pitchFamily="16" charset="0"/>
              </a:rPr>
              <a:t> </a:t>
            </a:r>
            <a:endParaRPr lang="en-US" sz="2800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Choroba </a:t>
            </a:r>
            <a:r>
              <a:rPr lang="pl-PL" sz="3200" b="1" dirty="0" err="1" smtClean="0">
                <a:solidFill>
                  <a:srgbClr val="0070C0"/>
                </a:solidFill>
                <a:latin typeface="+mj-lt"/>
              </a:rPr>
              <a:t>Leśniowskiego-Crohna</a:t>
            </a:r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295128" y="2708920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nieswoista choroba zapalna o </a:t>
            </a:r>
            <a:r>
              <a:rPr lang="pl-PL" sz="2800" dirty="0" smtClean="0">
                <a:solidFill>
                  <a:srgbClr val="0070C0"/>
                </a:solidFill>
              </a:rPr>
              <a:t>nieznanej etiologii</a:t>
            </a:r>
            <a:r>
              <a:rPr lang="pl-PL" sz="28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przewlekła, </a:t>
            </a:r>
            <a:r>
              <a:rPr lang="pl-PL" sz="2800" dirty="0" smtClean="0">
                <a:solidFill>
                  <a:srgbClr val="0070C0"/>
                </a:solidFill>
              </a:rPr>
              <a:t>nieuleczalna</a:t>
            </a:r>
            <a:r>
              <a:rPr lang="pl-PL" sz="2800" dirty="0" smtClean="0"/>
              <a:t>, przebiega z okresami zaostrzeń i remisji, daje </a:t>
            </a:r>
            <a:r>
              <a:rPr lang="pl-PL" sz="2800" dirty="0" smtClean="0">
                <a:solidFill>
                  <a:srgbClr val="0070C0"/>
                </a:solidFill>
              </a:rPr>
              <a:t>ciężkie powikłania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leczenie jest objawowe   </a:t>
            </a:r>
            <a:r>
              <a:rPr lang="pl-PL" sz="2800" dirty="0" smtClean="0">
                <a:latin typeface="+mn-lt"/>
              </a:rPr>
              <a:t> </a:t>
            </a: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Choroba </a:t>
            </a:r>
            <a:r>
              <a:rPr lang="pl-PL" sz="3200" b="1" dirty="0" err="1" smtClean="0">
                <a:solidFill>
                  <a:srgbClr val="0070C0"/>
                </a:solidFill>
                <a:latin typeface="+mj-lt"/>
              </a:rPr>
              <a:t>Leśniowskiego-Crohna</a:t>
            </a:r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295128" y="2276872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Zapadalność wynosi 3-20/100 tys. i dynamicznie wzrasta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Wzrasta liczba  pacjentów operowanych z powodu powikłań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dotyczy głównie osób młodych, ze szczytem zachorowania w wieku 15-29 lat  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obecnie w Polsce jest co najmniej 15 tysięcy chorych</a:t>
            </a:r>
            <a:r>
              <a:rPr lang="pl-PL" sz="2800" dirty="0" smtClean="0">
                <a:latin typeface="+mn-lt"/>
              </a:rPr>
              <a:t> </a:t>
            </a: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Choroba </a:t>
            </a:r>
            <a:r>
              <a:rPr lang="pl-PL" sz="3200" b="1" dirty="0" err="1" smtClean="0">
                <a:solidFill>
                  <a:srgbClr val="0070C0"/>
                </a:solidFill>
                <a:latin typeface="+mj-lt"/>
              </a:rPr>
              <a:t>Leśniowskiego-Crohna</a:t>
            </a:r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264673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uważa się , że w patogenezie  biorą udział czynniki  środowiskowe, genetyczne i immunologiczne.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zwiększona zapadalność  w ostatnich dekadach, równoległe do zmian nawyków żywieniowych i stylu życia  wskazuje na to, że  czynniki środowiskowe odgrywają kluczową rolę   </a:t>
            </a:r>
            <a:r>
              <a:rPr lang="pl-PL" sz="2800" dirty="0" smtClean="0">
                <a:latin typeface="+mn-lt"/>
              </a:rPr>
              <a:t> </a:t>
            </a: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Choroba </a:t>
            </a:r>
            <a:r>
              <a:rPr lang="pl-PL" sz="3200" b="1" dirty="0" err="1" smtClean="0">
                <a:solidFill>
                  <a:srgbClr val="0070C0"/>
                </a:solidFill>
                <a:latin typeface="+mj-lt"/>
              </a:rPr>
              <a:t>Leśniowskiego-Crohna</a:t>
            </a:r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264673"/>
            <a:ext cx="78488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Badania ostatnich lat sugerują, ze zaburzenia </a:t>
            </a:r>
            <a:r>
              <a:rPr lang="pl-PL" sz="2800" dirty="0" err="1" smtClean="0"/>
              <a:t>mikrobioty</a:t>
            </a:r>
            <a:r>
              <a:rPr lang="pl-PL" sz="2800" dirty="0" smtClean="0"/>
              <a:t> odgrywają bardzo istotne znaczenie w inicjowaniu zmian zapalnych w przewodzie pokarmowym. Niestety mimo intensywnych badań, nie udało się zidentyfikować patogenu/patogenów odpowiedzialnych za chorobę Leśniowskiego –</a:t>
            </a:r>
            <a:r>
              <a:rPr lang="pl-PL" sz="2800" dirty="0" err="1" smtClean="0"/>
              <a:t>Crohna</a:t>
            </a:r>
            <a:r>
              <a:rPr lang="pl-PL" sz="2800" dirty="0" smtClean="0"/>
              <a:t> ( </a:t>
            </a:r>
            <a:r>
              <a:rPr lang="pl-PL" sz="2800" dirty="0" err="1" smtClean="0"/>
              <a:t>ChL-C</a:t>
            </a:r>
            <a:r>
              <a:rPr lang="pl-PL" sz="2800" dirty="0" smtClean="0"/>
              <a:t>)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</a:t>
            </a:r>
            <a:r>
              <a:rPr lang="pl-PL" sz="2800" dirty="0" smtClean="0">
                <a:latin typeface="+mn-lt"/>
              </a:rPr>
              <a:t> Negatywny związek pomiędzy zakażeniem </a:t>
            </a:r>
            <a:r>
              <a:rPr lang="pl-PL" sz="2800" dirty="0" err="1" smtClean="0">
                <a:latin typeface="+mn-lt"/>
              </a:rPr>
              <a:t>H.pylori</a:t>
            </a:r>
            <a:endParaRPr lang="pl-PL" sz="2800" dirty="0" smtClean="0">
              <a:latin typeface="+mn-lt"/>
            </a:endParaRPr>
          </a:p>
          <a:p>
            <a:r>
              <a:rPr lang="pl-PL" sz="2800" dirty="0" smtClean="0">
                <a:latin typeface="+mn-lt"/>
              </a:rPr>
              <a:t>a </a:t>
            </a:r>
            <a:r>
              <a:rPr lang="pl-PL" sz="2800" dirty="0" err="1" smtClean="0">
                <a:latin typeface="+mn-lt"/>
              </a:rPr>
              <a:t>ChL-C</a:t>
            </a:r>
            <a:r>
              <a:rPr lang="pl-PL" sz="2800" dirty="0" smtClean="0">
                <a:latin typeface="+mn-lt"/>
              </a:rPr>
              <a:t> wymaga dalszych dowodów  </a:t>
            </a: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052736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Choroba </a:t>
            </a:r>
            <a:r>
              <a:rPr lang="pl-PL" sz="3200" b="1" dirty="0" err="1" smtClean="0">
                <a:solidFill>
                  <a:srgbClr val="0070C0"/>
                </a:solidFill>
                <a:latin typeface="+mj-lt"/>
              </a:rPr>
              <a:t>Leśniowskiego-Crohna</a:t>
            </a:r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295128" y="1595021"/>
            <a:ext cx="78488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dotyczy całego przewodu pokarmowego,  najczęściej lokalizuje się w </a:t>
            </a:r>
            <a:r>
              <a:rPr lang="pl-PL" sz="2800" dirty="0" err="1" smtClean="0"/>
              <a:t>w</a:t>
            </a:r>
            <a:r>
              <a:rPr lang="pl-PL" sz="2800" dirty="0" smtClean="0"/>
              <a:t> okolicy </a:t>
            </a:r>
            <a:r>
              <a:rPr lang="pl-PL" sz="2800" dirty="0" err="1" smtClean="0"/>
              <a:t>krętniczo-kątniczej</a:t>
            </a:r>
            <a:r>
              <a:rPr lang="pl-PL" sz="2800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ostatnio opisano nowy endoskopowy marker tej choroby –  </a:t>
            </a:r>
            <a:r>
              <a:rPr lang="pl-PL" sz="2800" dirty="0" err="1" smtClean="0"/>
              <a:t>tz</a:t>
            </a:r>
            <a:r>
              <a:rPr lang="pl-PL" sz="2800" dirty="0" smtClean="0"/>
              <a:t> objaw pędu bambusowego, obecny w żołądku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doniesienia co do częstości i istotności klinicznej zajęcia górnego odcinka przewodu pokarmowego (</a:t>
            </a:r>
            <a:r>
              <a:rPr lang="pl-PL" sz="2800" dirty="0" err="1" smtClean="0"/>
              <a:t>gopp</a:t>
            </a:r>
            <a:r>
              <a:rPr lang="pl-PL" sz="2800" dirty="0" smtClean="0"/>
              <a:t>) w </a:t>
            </a:r>
            <a:r>
              <a:rPr lang="pl-PL" sz="2800" dirty="0" err="1" smtClean="0"/>
              <a:t>ChL-C</a:t>
            </a:r>
            <a:r>
              <a:rPr lang="pl-PL" sz="2800" dirty="0" smtClean="0"/>
              <a:t> jak i charakterystyki oraz podłoża tych zmian wymagają dalszych badań   </a:t>
            </a:r>
          </a:p>
          <a:p>
            <a:r>
              <a:rPr lang="pl-PL" sz="2800" dirty="0" smtClean="0"/>
              <a:t>  </a:t>
            </a:r>
            <a:r>
              <a:rPr lang="pl-PL" sz="2800" dirty="0" smtClean="0">
                <a:latin typeface="+mn-lt"/>
              </a:rPr>
              <a:t> </a:t>
            </a: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Cel badań (1) 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025908"/>
            <a:ext cx="78488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zbadanie częstości zajęcia </a:t>
            </a:r>
            <a:r>
              <a:rPr lang="pl-PL" sz="2800" dirty="0" err="1" smtClean="0"/>
              <a:t>gopp</a:t>
            </a:r>
            <a:r>
              <a:rPr lang="pl-PL" sz="2800" dirty="0" smtClean="0"/>
              <a:t> w </a:t>
            </a:r>
            <a:r>
              <a:rPr lang="pl-PL" sz="2800" dirty="0" err="1" smtClean="0"/>
              <a:t>ChL-C</a:t>
            </a:r>
            <a:r>
              <a:rPr lang="pl-PL" sz="2800" dirty="0" smtClean="0"/>
              <a:t> w aspekcie makroskopowych zmian  widocznych w badaniu endoskopowym, zmian mikroskopowych jak i zaburzeń </a:t>
            </a:r>
            <a:r>
              <a:rPr lang="pl-PL" sz="2800" dirty="0" err="1" smtClean="0"/>
              <a:t>mikrobioty</a:t>
            </a:r>
            <a:r>
              <a:rPr lang="pl-PL" sz="2800" dirty="0" smtClean="0"/>
              <a:t> jelitowej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opisanie charakterystyki tych zmian ze szczególnym uwzględnieniem objawu pędu bambusowego (BLA)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określenie przydatności klinicznej                             ( diagnostyka, rokowanie) zajęcia </a:t>
            </a:r>
            <a:r>
              <a:rPr lang="pl-PL" sz="2800" dirty="0" err="1" smtClean="0"/>
              <a:t>gopp</a:t>
            </a:r>
            <a:r>
              <a:rPr lang="pl-PL" sz="2800" dirty="0" smtClean="0"/>
              <a:t> w </a:t>
            </a:r>
            <a:r>
              <a:rPr lang="pl-PL" sz="2800" dirty="0" err="1" smtClean="0"/>
              <a:t>ChL-C</a:t>
            </a:r>
            <a:r>
              <a:rPr lang="pl-PL" sz="2800" dirty="0" smtClean="0"/>
              <a:t>      </a:t>
            </a:r>
          </a:p>
          <a:p>
            <a:r>
              <a:rPr lang="pl-PL" sz="2800" dirty="0" smtClean="0"/>
              <a:t>  </a:t>
            </a:r>
            <a:r>
              <a:rPr lang="pl-PL" sz="2800" dirty="0" smtClean="0">
                <a:latin typeface="+mn-lt"/>
              </a:rPr>
              <a:t> </a:t>
            </a: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Cel badań (2) 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043608" y="2420888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zbadanie częstości zakażenia </a:t>
            </a:r>
            <a:r>
              <a:rPr lang="pl-PL" sz="2800" dirty="0" err="1" smtClean="0"/>
              <a:t>H.pylori</a:t>
            </a:r>
            <a:r>
              <a:rPr lang="pl-PL" sz="2800" dirty="0" smtClean="0"/>
              <a:t> u pacjentów z chorobą </a:t>
            </a:r>
            <a:r>
              <a:rPr lang="pl-PL" sz="2800" dirty="0" err="1" smtClean="0"/>
              <a:t>Crohna</a:t>
            </a:r>
            <a:endParaRPr lang="pl-PL" sz="2800" dirty="0" smtClean="0"/>
          </a:p>
          <a:p>
            <a:pPr>
              <a:buFont typeface="Arial" pitchFamily="34" charset="0"/>
              <a:buChar char="•"/>
            </a:pPr>
            <a:r>
              <a:rPr lang="pl-PL" sz="2800" dirty="0" smtClean="0"/>
              <a:t> oznaczenie </a:t>
            </a:r>
            <a:r>
              <a:rPr lang="pl-PL" sz="2800" dirty="0" err="1" smtClean="0"/>
              <a:t>mikrobiomu</a:t>
            </a:r>
            <a:r>
              <a:rPr lang="pl-PL" sz="2800" dirty="0" smtClean="0"/>
              <a:t>  z zastosowaniem </a:t>
            </a:r>
            <a:r>
              <a:rPr lang="pl-PL" sz="2800" dirty="0" err="1" smtClean="0"/>
              <a:t>sekwencjonowania</a:t>
            </a:r>
            <a:r>
              <a:rPr lang="pl-PL" sz="2800" dirty="0" smtClean="0"/>
              <a:t> następnej generacji </a:t>
            </a:r>
            <a:r>
              <a:rPr lang="pl-PL" sz="2800" dirty="0" err="1" smtClean="0"/>
              <a:t>hyperzmiennych</a:t>
            </a:r>
            <a:r>
              <a:rPr lang="pl-PL" sz="2800" dirty="0" smtClean="0"/>
              <a:t> regionów jednostki 16S </a:t>
            </a:r>
            <a:r>
              <a:rPr lang="pl-PL" sz="2800" dirty="0" err="1" smtClean="0"/>
              <a:t>rybosomalnego</a:t>
            </a:r>
            <a:r>
              <a:rPr lang="pl-PL" sz="2800" dirty="0" smtClean="0"/>
              <a:t> RNA,     </a:t>
            </a:r>
          </a:p>
          <a:p>
            <a:r>
              <a:rPr lang="pl-PL" sz="2800" dirty="0" smtClean="0"/>
              <a:t>  </a:t>
            </a:r>
            <a:r>
              <a:rPr lang="pl-PL" sz="2800" dirty="0" smtClean="0">
                <a:latin typeface="+mn-lt"/>
              </a:rPr>
              <a:t> </a:t>
            </a: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1547664" y="1124744"/>
            <a:ext cx="68407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b="1" dirty="0" smtClean="0">
                <a:solidFill>
                  <a:srgbClr val="0070C0"/>
                </a:solidFill>
                <a:latin typeface="+mj-lt"/>
              </a:rPr>
              <a:t>Wyniki  </a:t>
            </a:r>
          </a:p>
          <a:p>
            <a:pPr algn="ctr"/>
            <a:endParaRPr lang="pl-PL" sz="4400" b="1" dirty="0">
              <a:latin typeface="+mj-lt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264673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l-PL" sz="2800" dirty="0" smtClean="0"/>
              <a:t> do badań włączono </a:t>
            </a:r>
            <a:r>
              <a:rPr lang="en-US" sz="2800" dirty="0" smtClean="0">
                <a:cs typeface="Times New Roman" pitchFamily="16" charset="0"/>
              </a:rPr>
              <a:t>359 pa</a:t>
            </a:r>
            <a:r>
              <a:rPr lang="pl-PL" sz="2800" dirty="0" err="1" smtClean="0">
                <a:cs typeface="Times New Roman" pitchFamily="16" charset="0"/>
              </a:rPr>
              <a:t>cjentów</a:t>
            </a:r>
            <a:r>
              <a:rPr lang="pl-PL" sz="2800" dirty="0" smtClean="0">
                <a:cs typeface="Times New Roman" pitchFamily="16" charset="0"/>
              </a:rPr>
              <a:t>, </a:t>
            </a:r>
            <a:r>
              <a:rPr lang="en-US" sz="2800" dirty="0" smtClean="0">
                <a:cs typeface="Times New Roman" pitchFamily="16" charset="0"/>
              </a:rPr>
              <a:t>83 </a:t>
            </a:r>
            <a:r>
              <a:rPr lang="pl-PL" sz="2800" dirty="0" smtClean="0">
                <a:cs typeface="Times New Roman" pitchFamily="16" charset="0"/>
              </a:rPr>
              <a:t> z chorobą Leśniowskiego </a:t>
            </a:r>
            <a:r>
              <a:rPr lang="pl-PL" sz="2800" dirty="0" err="1" smtClean="0">
                <a:cs typeface="Times New Roman" pitchFamily="16" charset="0"/>
              </a:rPr>
              <a:t>Crohna</a:t>
            </a:r>
            <a:r>
              <a:rPr lang="pl-PL" sz="2800" dirty="0" smtClean="0">
                <a:cs typeface="Times New Roman" pitchFamily="16" charset="0"/>
              </a:rPr>
              <a:t> i</a:t>
            </a:r>
            <a:r>
              <a:rPr lang="en-US" sz="2800" dirty="0" smtClean="0">
                <a:cs typeface="Times New Roman" pitchFamily="16" charset="0"/>
              </a:rPr>
              <a:t> 276</a:t>
            </a:r>
            <a:r>
              <a:rPr lang="pl-PL" sz="2800" dirty="0" smtClean="0">
                <a:cs typeface="Times New Roman" pitchFamily="16" charset="0"/>
              </a:rPr>
              <a:t> z grupy kontrolnej</a:t>
            </a:r>
          </a:p>
          <a:p>
            <a:pPr>
              <a:buFont typeface="Arial" pitchFamily="34" charset="0"/>
              <a:buChar char="•"/>
            </a:pPr>
            <a:r>
              <a:rPr lang="pl-PL" sz="2800" dirty="0" smtClean="0">
                <a:cs typeface="Times New Roman" pitchFamily="16" charset="0"/>
              </a:rPr>
              <a:t> u </a:t>
            </a:r>
            <a:r>
              <a:rPr lang="en-US" sz="2800" dirty="0" smtClean="0">
                <a:cs typeface="Times New Roman" pitchFamily="16" charset="0"/>
              </a:rPr>
              <a:t>70 </a:t>
            </a:r>
            <a:r>
              <a:rPr lang="pl-PL" sz="2800" dirty="0" smtClean="0">
                <a:cs typeface="Times New Roman" pitchFamily="16" charset="0"/>
              </a:rPr>
              <a:t>pacjentów z chorobą Leśniowskiego </a:t>
            </a:r>
            <a:r>
              <a:rPr lang="pl-PL" sz="2800" dirty="0" err="1" smtClean="0">
                <a:cs typeface="Times New Roman" pitchFamily="16" charset="0"/>
              </a:rPr>
              <a:t>Crohna</a:t>
            </a:r>
            <a:r>
              <a:rPr lang="pl-PL" sz="2800" dirty="0" smtClean="0">
                <a:cs typeface="Times New Roman" pitchFamily="16" charset="0"/>
              </a:rPr>
              <a:t> </a:t>
            </a:r>
            <a:r>
              <a:rPr lang="en-US" sz="2800" dirty="0" smtClean="0">
                <a:cs typeface="Times New Roman" pitchFamily="16" charset="0"/>
              </a:rPr>
              <a:t>(84.34 %)</a:t>
            </a:r>
            <a:r>
              <a:rPr lang="pl-PL" sz="2800" dirty="0" smtClean="0">
                <a:cs typeface="Times New Roman" pitchFamily="16" charset="0"/>
              </a:rPr>
              <a:t> wykazano zajęcie </a:t>
            </a:r>
            <a:r>
              <a:rPr lang="pl-PL" sz="2800" dirty="0" err="1" smtClean="0">
                <a:cs typeface="Times New Roman" pitchFamily="16" charset="0"/>
              </a:rPr>
              <a:t>gopp</a:t>
            </a:r>
            <a:endParaRPr lang="pl-PL" sz="2800" dirty="0" smtClean="0">
              <a:cs typeface="Times New Roman" pitchFamily="16" charset="0"/>
            </a:endParaRPr>
          </a:p>
          <a:p>
            <a:pPr>
              <a:buFont typeface="Arial" pitchFamily="34" charset="0"/>
              <a:buChar char="•"/>
            </a:pPr>
            <a:r>
              <a:rPr lang="pl-PL" sz="2800" dirty="0" smtClean="0">
                <a:cs typeface="Times New Roman" pitchFamily="16" charset="0"/>
              </a:rPr>
              <a:t> najczęściej zmiany dotyczyły żołądka</a:t>
            </a:r>
            <a:r>
              <a:rPr lang="en-US" sz="2800" dirty="0" smtClean="0">
                <a:cs typeface="Times New Roman" pitchFamily="16" charset="0"/>
              </a:rPr>
              <a:t> (n= 64,  77.11 %)</a:t>
            </a:r>
            <a:r>
              <a:rPr lang="pl-PL" sz="2800" dirty="0" smtClean="0">
                <a:cs typeface="Times New Roman" pitchFamily="16" charset="0"/>
              </a:rPr>
              <a:t> i </a:t>
            </a:r>
            <a:r>
              <a:rPr lang="en-US" sz="2800" dirty="0" smtClean="0">
                <a:cs typeface="Times New Roman" pitchFamily="16" charset="0"/>
              </a:rPr>
              <a:t>d</a:t>
            </a:r>
            <a:r>
              <a:rPr lang="pl-PL" sz="2800" dirty="0" err="1" smtClean="0">
                <a:cs typeface="Times New Roman" pitchFamily="16" charset="0"/>
              </a:rPr>
              <a:t>wunastnicy</a:t>
            </a:r>
            <a:r>
              <a:rPr lang="en-US" sz="2800" dirty="0" smtClean="0">
                <a:cs typeface="Times New Roman" pitchFamily="16" charset="0"/>
              </a:rPr>
              <a:t> (n=31, 37.35%) </a:t>
            </a:r>
          </a:p>
          <a:p>
            <a:pPr>
              <a:buFont typeface="Arial" pitchFamily="34" charset="0"/>
              <a:buChar char="•"/>
            </a:pPr>
            <a:endParaRPr lang="pl-PL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5126</TotalTime>
  <Words>933</Words>
  <Application>Microsoft Office PowerPoint</Application>
  <PresentationFormat>Pokaz na ekranie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Marta Kamińska</cp:lastModifiedBy>
  <cp:revision>267</cp:revision>
  <cp:lastPrinted>2020-02-25T07:52:40Z</cp:lastPrinted>
  <dcterms:created xsi:type="dcterms:W3CDTF">2010-10-15T06:46:12Z</dcterms:created>
  <dcterms:modified xsi:type="dcterms:W3CDTF">2021-06-07T11:08:20Z</dcterms:modified>
</cp:coreProperties>
</file>