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24"/>
  </p:notesMasterIdLst>
  <p:handoutMasterIdLst>
    <p:handoutMasterId r:id="rId25"/>
  </p:handoutMasterIdLst>
  <p:sldIdLst>
    <p:sldId id="286" r:id="rId2"/>
    <p:sldId id="287" r:id="rId3"/>
    <p:sldId id="276" r:id="rId4"/>
    <p:sldId id="269" r:id="rId5"/>
    <p:sldId id="288" r:id="rId6"/>
    <p:sldId id="270" r:id="rId7"/>
    <p:sldId id="271" r:id="rId8"/>
    <p:sldId id="272" r:id="rId9"/>
    <p:sldId id="273" r:id="rId10"/>
    <p:sldId id="289" r:id="rId11"/>
    <p:sldId id="277" r:id="rId12"/>
    <p:sldId id="279" r:id="rId13"/>
    <p:sldId id="265" r:id="rId14"/>
    <p:sldId id="268" r:id="rId15"/>
    <p:sldId id="278" r:id="rId16"/>
    <p:sldId id="280" r:id="rId17"/>
    <p:sldId id="281" r:id="rId18"/>
    <p:sldId id="282" r:id="rId19"/>
    <p:sldId id="283" r:id="rId20"/>
    <p:sldId id="284" r:id="rId21"/>
    <p:sldId id="274" r:id="rId22"/>
    <p:sldId id="285" r:id="rId23"/>
  </p:sldIdLst>
  <p:sldSz cx="9144000" cy="6858000" type="screen4x3"/>
  <p:notesSz cx="6794500" cy="99314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a Kamińska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6395" autoAdjust="0"/>
  </p:normalViewPr>
  <p:slideViewPr>
    <p:cSldViewPr>
      <p:cViewPr varScale="1">
        <p:scale>
          <a:sx n="109" d="100"/>
          <a:sy n="109" d="100"/>
        </p:scale>
        <p:origin x="114" y="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 algn="l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16447D6-9286-4688-A74D-5B66FBF8F548}" type="datetimeFigureOut">
              <a:rPr lang="pl-PL" altLang="pl-PL"/>
              <a:pPr>
                <a:defRPr/>
              </a:pPr>
              <a:t>2021.06.07</a:t>
            </a:fld>
            <a:endParaRPr lang="pl-PL" altLang="pl-PL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 algn="l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903FB60-2793-415C-8036-201E5EEAD3E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3F2F5E9-2C22-48FB-BA4A-FFCA16D37670}" type="datetimeFigureOut">
              <a:rPr lang="pl-PL" altLang="pl-PL"/>
              <a:pPr>
                <a:defRPr/>
              </a:pPr>
              <a:t>2021.06.07</a:t>
            </a:fld>
            <a:endParaRPr lang="pl-PL" altLang="pl-PL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63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AC1F298-8887-47C6-A5C1-82A3398C346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0D0BE-1590-44F4-93C5-94F2DE392A32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6AA92-0ECC-4014-BFDD-5924E12A32C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38592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3372B-08A3-4AB1-869A-E23B49CCAE4A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E902A-01ED-4DE9-8653-7C58E7B15AC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36431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F23B3-2A67-41FD-AB7A-669716EF6BE2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C29A4-185D-4D86-AC24-F9CD92D6931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94563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350D3-3C9A-45E6-9E1A-3D93218B66DD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F1A3B-5804-4ED3-B179-605873C9FA1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1823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37977-8AD3-4479-A3E8-AED07E1C18E4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7B580-E8DE-4736-9B6F-96AD9906D84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23815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E1475-D8B0-4C26-89D8-9DD6641018C5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8E710-604D-40B1-A672-C1DC2747603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4915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B88D4-BF61-4E18-9DCF-D5C0233090A5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F41EB-DCF5-4287-B058-690A48F9A72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5491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A5AE3-B9D5-463F-9F54-15C7148345FA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3A0A6-9F9C-48AE-8BF5-EAFE074A587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6028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E0E1E-C517-45FE-9B10-B82377E5D370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53F12-EEA7-4A86-A424-2136E0EE3B3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9793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64B86-D78E-4875-9949-82091879FC6C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2E404-791E-417F-B6FA-AAA21AA898E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91686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E89CF-7C34-412A-BE0A-25474E4980A7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E4868-664B-431F-87F0-B9C44B95816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80671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7FBCB-5D32-42DC-85DE-6B3C6DFC9397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86BF3-8C74-402E-9E9F-0515CD1ECCE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05033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073DE1-3224-4688-ACBA-A263DAA6073B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fld id="{751D4D89-A384-4A04-88A0-F5E34484ECE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1116013" y="2349501"/>
            <a:ext cx="7570787" cy="143954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pl-PL" altLang="pl-PL" i="1" dirty="0"/>
              <a:t>	                 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sz="2800" b="1" dirty="0"/>
              <a:t>Rola mikrobiomu </a:t>
            </a:r>
            <a:br>
              <a:rPr lang="pl-PL" altLang="pl-PL" sz="2800" b="1" dirty="0"/>
            </a:br>
            <a:r>
              <a:rPr lang="pl-PL" altLang="pl-PL" sz="2800" b="1" dirty="0"/>
              <a:t>w patogenezie chorób cywilizacyjnych</a:t>
            </a:r>
            <a:br>
              <a:rPr lang="pl-PL" altLang="pl-PL" sz="2800" b="1" dirty="0"/>
            </a:br>
            <a:r>
              <a:rPr lang="pl-PL" altLang="pl-PL" sz="2400" b="1" dirty="0"/>
              <a:t>Podzadanie: Wpływ mikrobiomu moczu na immunologię nerki przeszczepionej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pl-PL" altLang="pl-PL" sz="2000" b="1" dirty="0"/>
          </a:p>
          <a:p>
            <a:pPr eaLnBrk="1" hangingPunct="1">
              <a:buFont typeface="Arial" panose="020B0604020202020204" pitchFamily="34" charset="0"/>
              <a:buNone/>
            </a:pPr>
            <a:endParaRPr lang="pl-PL" altLang="pl-PL" sz="18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/>
              <a:t> 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  <a:endParaRPr lang="pl-PL" altLang="pl-PL" sz="1100" dirty="0"/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771800" y="816689"/>
            <a:ext cx="4464496" cy="634081"/>
          </a:xfrm>
        </p:spPr>
        <p:txBody>
          <a:bodyPr/>
          <a:lstStyle/>
          <a:p>
            <a:r>
              <a:rPr lang="pl-PL" sz="3000" b="1" dirty="0"/>
              <a:t>Wyniki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90464" y="1548216"/>
            <a:ext cx="7427168" cy="4493095"/>
          </a:xfrm>
        </p:spPr>
        <p:txBody>
          <a:bodyPr/>
          <a:lstStyle/>
          <a:p>
            <a:pPr>
              <a:spcBef>
                <a:spcPts val="0"/>
              </a:spcBef>
              <a:buClr>
                <a:srgbClr val="0070C0"/>
              </a:buClr>
            </a:pPr>
            <a:r>
              <a:rPr lang="pl-PL" sz="2600" dirty="0"/>
              <a:t>przeanalizowano profil odpowiedzi zapalnej u biorców nerki w trakcie zakażenia układu moczowego najczęstszym patogenem - uropatogennym szczepem </a:t>
            </a:r>
            <a:r>
              <a:rPr lang="pl-PL" sz="2600" i="1" dirty="0"/>
              <a:t>Escherichia coli </a:t>
            </a:r>
            <a:r>
              <a:rPr lang="pl-PL" sz="2600" dirty="0"/>
              <a:t>(UPEC)</a:t>
            </a:r>
            <a:endParaRPr lang="pl-PL" sz="2600" i="1" dirty="0"/>
          </a:p>
          <a:p>
            <a:pPr>
              <a:spcBef>
                <a:spcPts val="0"/>
              </a:spcBef>
              <a:buClr>
                <a:srgbClr val="0070C0"/>
              </a:buClr>
            </a:pPr>
            <a:r>
              <a:rPr lang="pl-PL" sz="2600" dirty="0"/>
              <a:t>w badaniu skupiono się  na cytokinach prozapalnych, których działanie nie jest bezpośrednim celem stosowanych schematów immunosupresji, a które biorą udział w między innymi w procesach autoimmunologicznych (IL1, IL6, IL17).</a:t>
            </a:r>
          </a:p>
          <a:p>
            <a:pPr>
              <a:spcBef>
                <a:spcPts val="0"/>
              </a:spcBef>
              <a:buClr>
                <a:srgbClr val="0070C0"/>
              </a:buClr>
            </a:pPr>
            <a:r>
              <a:rPr lang="pl-PL" sz="2600" dirty="0"/>
              <a:t>zastosowano metodykę </a:t>
            </a:r>
            <a:r>
              <a:rPr lang="pl-PL" sz="2600" i="1" dirty="0" err="1"/>
              <a:t>machine</a:t>
            </a:r>
            <a:r>
              <a:rPr lang="pl-PL" sz="2600" i="1" dirty="0"/>
              <a:t> learning</a:t>
            </a:r>
            <a:endParaRPr lang="pl-PL" sz="26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899592" y="6242727"/>
            <a:ext cx="7992888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</p:spTree>
    <p:extLst>
      <p:ext uri="{BB962C8B-B14F-4D97-AF65-F5344CB8AC3E}">
        <p14:creationId xmlns:p14="http://schemas.microsoft.com/office/powerpoint/2010/main" val="2578038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563888" y="1152596"/>
            <a:ext cx="2949575" cy="500608"/>
          </a:xfrm>
        </p:spPr>
        <p:txBody>
          <a:bodyPr/>
          <a:lstStyle/>
          <a:p>
            <a:r>
              <a:rPr lang="pl-PL" sz="3000" b="1" dirty="0"/>
              <a:t>Wyniki</a:t>
            </a:r>
          </a:p>
        </p:txBody>
      </p:sp>
      <p:sp>
        <p:nvSpPr>
          <p:cNvPr id="6" name="Symbol zastępczy tekstu 5"/>
          <p:cNvSpPr>
            <a:spLocks noGrp="1"/>
          </p:cNvSpPr>
          <p:nvPr>
            <p:ph type="body" sz="half" idx="2"/>
          </p:nvPr>
        </p:nvSpPr>
        <p:spPr>
          <a:xfrm>
            <a:off x="1187624" y="1921917"/>
            <a:ext cx="7560840" cy="3312368"/>
          </a:xfrm>
        </p:spPr>
        <p:txBody>
          <a:bodyPr/>
          <a:lstStyle/>
          <a:p>
            <a:pPr marL="342900" indent="-342900">
              <a:spcBef>
                <a:spcPts val="0"/>
              </a:spcBef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pl-PL" sz="2600" dirty="0"/>
              <a:t>wykazano wpływ genotypu UPEC, szczególnie obecności genu dla białka Ag43 na stężenie IL17 w moczu biorców nerki w trakcie zakażenia </a:t>
            </a:r>
          </a:p>
          <a:p>
            <a:pPr marL="342900" indent="-342900">
              <a:spcBef>
                <a:spcPts val="0"/>
              </a:spcBef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pl-PL" sz="2600" dirty="0"/>
              <a:t>białko Ag 43 wpływa na zdolność adhezji szczepów UPEC do nabłonka dróg moczowych, tworzenia </a:t>
            </a:r>
            <a:r>
              <a:rPr lang="pl-PL" sz="2600" dirty="0" err="1"/>
              <a:t>biofilmu</a:t>
            </a:r>
            <a:r>
              <a:rPr lang="pl-PL" sz="2600" dirty="0"/>
              <a:t> i przetrwania w moczu</a:t>
            </a:r>
          </a:p>
          <a:p>
            <a:endParaRPr lang="pl-PL" sz="2200" dirty="0"/>
          </a:p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935596" y="6165304"/>
            <a:ext cx="8064896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457252" y="738708"/>
            <a:ext cx="2949575" cy="500608"/>
          </a:xfrm>
        </p:spPr>
        <p:txBody>
          <a:bodyPr/>
          <a:lstStyle/>
          <a:p>
            <a:r>
              <a:rPr lang="pl-PL" sz="3000" b="1" dirty="0"/>
              <a:t>Wyniki</a:t>
            </a:r>
          </a:p>
        </p:txBody>
      </p:sp>
      <p:pic>
        <p:nvPicPr>
          <p:cNvPr id="5" name="Symbol zastępczy zawartości 4"/>
          <p:cNvPicPr>
            <a:picLocks noGrp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6" r="1586"/>
          <a:stretch>
            <a:fillRect/>
          </a:stretch>
        </p:blipFill>
        <p:spPr bwMode="auto">
          <a:xfrm>
            <a:off x="3008097" y="1269477"/>
            <a:ext cx="3508119" cy="352007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899592" y="6356350"/>
            <a:ext cx="8064896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B6CDADA-9167-4B17-A6EB-D02B8A1CF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5616" y="5026607"/>
            <a:ext cx="7704856" cy="1092685"/>
          </a:xfrm>
        </p:spPr>
        <p:txBody>
          <a:bodyPr/>
          <a:lstStyle/>
          <a:p>
            <a:pPr marL="285750" indent="-28575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pl-PL" sz="2200" dirty="0"/>
              <a:t>IS - biorcy nerki, IC- osoby immunokompetentne z zakażeniem układu moczowego, C - zdrowi ochotnicy bez zakażenia</a:t>
            </a:r>
          </a:p>
          <a:p>
            <a:pPr marL="285750" indent="-28575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pl-PL" sz="2200" dirty="0"/>
              <a:t>nad słupkami - wartości współczynnika istotności p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239359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1116013" y="2349501"/>
            <a:ext cx="7570787" cy="143954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pl-PL" altLang="pl-PL" i="1" dirty="0"/>
              <a:t>	                 </a:t>
            </a:r>
          </a:p>
          <a:p>
            <a:pPr algn="ctr" eaLnBrk="1" hangingPunct="1">
              <a:buNone/>
            </a:pPr>
            <a:r>
              <a:rPr lang="pl-PL" altLang="pl-PL" sz="2800" b="1" dirty="0"/>
              <a:t>Rola mikrobiomu </a:t>
            </a:r>
            <a:br>
              <a:rPr lang="pl-PL" altLang="pl-PL" sz="2800" b="1" dirty="0"/>
            </a:br>
            <a:r>
              <a:rPr lang="pl-PL" altLang="pl-PL" sz="2800" b="1" dirty="0"/>
              <a:t>w patogenezie chorób cywilizacyjnych</a:t>
            </a:r>
            <a:br>
              <a:rPr lang="pl-PL" altLang="pl-PL" sz="2800" b="1" dirty="0"/>
            </a:br>
            <a:r>
              <a:rPr lang="pl-PL" altLang="pl-PL" sz="2000" b="1" dirty="0"/>
              <a:t>Podzadanie: </a:t>
            </a:r>
            <a:r>
              <a:rPr lang="pl-PL" sz="2000" b="1" dirty="0">
                <a:effectLst/>
                <a:ea typeface="Times New Roman" panose="02020603050405020304" pitchFamily="18" charset="0"/>
              </a:rPr>
              <a:t>Porównanie składu jakościowego mikroflory jelitowej i metabolomu pacjentów z przewlekłą chorobą nerek, uzależnionych od alkoholu oraz osób zdrowych. </a:t>
            </a:r>
            <a:r>
              <a:rPr lang="pl-PL" sz="2000" b="1" dirty="0">
                <a:ea typeface="Times New Roman" panose="02020603050405020304" pitchFamily="18" charset="0"/>
              </a:rPr>
              <a:t>W</a:t>
            </a:r>
            <a:r>
              <a:rPr lang="pl-PL" sz="2000" b="1" dirty="0">
                <a:effectLst/>
                <a:ea typeface="Times New Roman" panose="02020603050405020304" pitchFamily="18" charset="0"/>
              </a:rPr>
              <a:t>pływ mikrobiomu/mikroflory na powstawanie i rozwój infekcji okołoprotezowych</a:t>
            </a:r>
            <a:endParaRPr lang="pl-PL" sz="2000" dirty="0">
              <a:effectLst/>
              <a:ea typeface="Times New Roman" panose="02020603050405020304" pitchFamily="18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pl-PL" altLang="pl-PL" sz="20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/>
              <a:t> 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  <a:endParaRPr lang="pl-PL" altLang="pl-PL" sz="1100" dirty="0"/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28626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971600" y="2204864"/>
            <a:ext cx="7941568" cy="3456384"/>
          </a:xfrm>
        </p:spPr>
        <p:txBody>
          <a:bodyPr/>
          <a:lstStyle/>
          <a:p>
            <a:pPr marL="800100" indent="-457200" algn="just">
              <a:spcBef>
                <a:spcPts val="0"/>
              </a:spcBef>
              <a:buClr>
                <a:srgbClr val="0070C0"/>
              </a:buClr>
            </a:pPr>
            <a:r>
              <a:rPr lang="pl-PL" sz="2600" dirty="0">
                <a:effectLst/>
                <a:ea typeface="Times New Roman" panose="02020603050405020304" pitchFamily="18" charset="0"/>
              </a:rPr>
              <a:t>skład mikrobiomu przewodu pokarmowego oraz jego modulujący wpływ na organizm ludzki, od lat znajduje się w polu zainteresowania badaczy</a:t>
            </a:r>
          </a:p>
          <a:p>
            <a:pPr marL="800100" indent="-457200" algn="just">
              <a:spcBef>
                <a:spcPts val="0"/>
              </a:spcBef>
              <a:buClr>
                <a:srgbClr val="0070C0"/>
              </a:buClr>
            </a:pPr>
            <a:r>
              <a:rPr lang="pl-PL" sz="2600" dirty="0">
                <a:effectLst/>
                <a:ea typeface="Times New Roman" panose="02020603050405020304" pitchFamily="18" charset="0"/>
              </a:rPr>
              <a:t>wpływa na funkcję układu immunologicznego oraz procesy fizjologiczne takie jak np. przekazywanie sygnałów w ośrodkowym układzie nerwowym</a:t>
            </a:r>
            <a:endParaRPr lang="pl-PL" sz="2600" dirty="0">
              <a:ea typeface="Times New Roman" panose="02020603050405020304" pitchFamily="18" charset="0"/>
            </a:endParaRPr>
          </a:p>
          <a:p>
            <a:pPr marL="800100" indent="-457200" algn="just">
              <a:spcBef>
                <a:spcPts val="0"/>
              </a:spcBef>
              <a:buClr>
                <a:srgbClr val="0070C0"/>
              </a:buClr>
            </a:pPr>
            <a:r>
              <a:rPr lang="pl-PL" sz="2600" dirty="0">
                <a:effectLst/>
                <a:ea typeface="Times New Roman" panose="02020603050405020304" pitchFamily="18" charset="0"/>
              </a:rPr>
              <a:t>skład mikrobiomu jest modyfikowany przez stosowaną dietę i leczenie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971600" y="6237312"/>
            <a:ext cx="7704856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4FF1D5C2-E238-4A56-8E86-A10B238C4033}"/>
              </a:ext>
            </a:extLst>
          </p:cNvPr>
          <p:cNvSpPr txBox="1"/>
          <p:nvPr/>
        </p:nvSpPr>
        <p:spPr>
          <a:xfrm>
            <a:off x="2123728" y="1268760"/>
            <a:ext cx="6017738" cy="7132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pl-PL" sz="3000" b="1" dirty="0">
                <a:effectLst/>
                <a:latin typeface="+mn-lt"/>
                <a:ea typeface="Times New Roman" panose="02020603050405020304" pitchFamily="18" charset="0"/>
              </a:rPr>
              <a:t>Mikrobiom przewodu pokarmowego</a:t>
            </a:r>
          </a:p>
        </p:txBody>
      </p:sp>
    </p:spTree>
    <p:extLst>
      <p:ext uri="{BB962C8B-B14F-4D97-AF65-F5344CB8AC3E}">
        <p14:creationId xmlns:p14="http://schemas.microsoft.com/office/powerpoint/2010/main" val="35743382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827584" y="2060848"/>
            <a:ext cx="8085584" cy="3672408"/>
          </a:xfrm>
        </p:spPr>
        <p:txBody>
          <a:bodyPr/>
          <a:lstStyle/>
          <a:p>
            <a:pPr marL="800100" indent="-457200" algn="just">
              <a:spcBef>
                <a:spcPts val="0"/>
              </a:spcBef>
              <a:buClr>
                <a:srgbClr val="0070C0"/>
              </a:buClr>
            </a:pPr>
            <a:r>
              <a:rPr lang="pl-PL" sz="2600" dirty="0">
                <a:effectLst/>
                <a:ea typeface="Times New Roman" panose="02020603050405020304" pitchFamily="18" charset="0"/>
              </a:rPr>
              <a:t>odbywa się poprzez metabolity bakterii wchodzących w jego skład uwalniane do tkanek</a:t>
            </a:r>
          </a:p>
          <a:p>
            <a:pPr marL="800100" indent="-457200" algn="just">
              <a:spcBef>
                <a:spcPts val="0"/>
              </a:spcBef>
              <a:buClr>
                <a:srgbClr val="0070C0"/>
              </a:buClr>
            </a:pPr>
            <a:r>
              <a:rPr lang="pl-PL" sz="2600" dirty="0">
                <a:ea typeface="Times New Roman" panose="02020603050405020304" pitchFamily="18" charset="0"/>
              </a:rPr>
              <a:t>m</a:t>
            </a:r>
            <a:r>
              <a:rPr lang="pl-PL" sz="2600" dirty="0">
                <a:effectLst/>
                <a:ea typeface="Times New Roman" panose="02020603050405020304" pitchFamily="18" charset="0"/>
              </a:rPr>
              <a:t>etabolom stanowiący ostatnie ogniwo badań systemowych w łańcuchu </a:t>
            </a:r>
            <a:r>
              <a:rPr lang="pl-PL" sz="2600" b="1" dirty="0">
                <a:effectLst/>
                <a:ea typeface="Times New Roman" panose="02020603050405020304" pitchFamily="18" charset="0"/>
              </a:rPr>
              <a:t>genomika – </a:t>
            </a:r>
            <a:r>
              <a:rPr lang="pl-PL" sz="2600" b="1" dirty="0" err="1">
                <a:effectLst/>
                <a:ea typeface="Times New Roman" panose="02020603050405020304" pitchFamily="18" charset="0"/>
              </a:rPr>
              <a:t>transkryptomika</a:t>
            </a:r>
            <a:r>
              <a:rPr lang="pl-PL" sz="2600" b="1" dirty="0">
                <a:effectLst/>
                <a:ea typeface="Times New Roman" panose="02020603050405020304" pitchFamily="18" charset="0"/>
              </a:rPr>
              <a:t> – </a:t>
            </a:r>
            <a:r>
              <a:rPr lang="pl-PL" sz="2600" b="1" dirty="0" err="1">
                <a:effectLst/>
                <a:ea typeface="Times New Roman" panose="02020603050405020304" pitchFamily="18" charset="0"/>
              </a:rPr>
              <a:t>proteomika</a:t>
            </a:r>
            <a:r>
              <a:rPr lang="pl-PL" sz="2600" b="1" dirty="0">
                <a:effectLst/>
                <a:ea typeface="Times New Roman" panose="02020603050405020304" pitchFamily="18" charset="0"/>
              </a:rPr>
              <a:t> - </a:t>
            </a:r>
            <a:r>
              <a:rPr lang="pl-PL" sz="2600" b="1" dirty="0" err="1">
                <a:effectLst/>
                <a:ea typeface="Times New Roman" panose="02020603050405020304" pitchFamily="18" charset="0"/>
              </a:rPr>
              <a:t>metabolomika</a:t>
            </a:r>
            <a:r>
              <a:rPr lang="pl-PL" sz="2600" dirty="0">
                <a:effectLst/>
                <a:ea typeface="Times New Roman" panose="02020603050405020304" pitchFamily="18" charset="0"/>
              </a:rPr>
              <a:t>, uważany jest za najbardziej precyzyjne odzwierciedlenie procesów zachodzących w badanym obiekcie </a:t>
            </a:r>
            <a:r>
              <a:rPr lang="pl-PL" sz="2600" dirty="0">
                <a:ea typeface="Times New Roman" panose="02020603050405020304" pitchFamily="18" charset="0"/>
              </a:rPr>
              <a:t>(</a:t>
            </a:r>
            <a:r>
              <a:rPr lang="pl-PL" sz="2600" dirty="0">
                <a:effectLst/>
                <a:ea typeface="Times New Roman" panose="02020603050405020304" pitchFamily="18" charset="0"/>
              </a:rPr>
              <a:t>komórce, tkance, organizm</a:t>
            </a:r>
            <a:r>
              <a:rPr lang="pl-PL" sz="2600" dirty="0">
                <a:ea typeface="Times New Roman" panose="02020603050405020304" pitchFamily="18" charset="0"/>
              </a:rPr>
              <a:t>ie)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1259632" y="6093296"/>
            <a:ext cx="7488832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5A9B59CE-83B5-4B36-87B1-CDC1927D668A}"/>
              </a:ext>
            </a:extLst>
          </p:cNvPr>
          <p:cNvSpPr txBox="1"/>
          <p:nvPr/>
        </p:nvSpPr>
        <p:spPr>
          <a:xfrm>
            <a:off x="1979712" y="1022034"/>
            <a:ext cx="6498895" cy="7132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pl-PL" sz="3000" b="1" dirty="0">
                <a:effectLst/>
                <a:latin typeface="+mn-lt"/>
                <a:ea typeface="Times New Roman" panose="02020603050405020304" pitchFamily="18" charset="0"/>
              </a:rPr>
              <a:t>Wpływ mikrobiomu na organizm ludzki </a:t>
            </a:r>
          </a:p>
        </p:txBody>
      </p:sp>
    </p:spTree>
    <p:extLst>
      <p:ext uri="{BB962C8B-B14F-4D97-AF65-F5344CB8AC3E}">
        <p14:creationId xmlns:p14="http://schemas.microsoft.com/office/powerpoint/2010/main" val="148037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881672" y="2132856"/>
            <a:ext cx="7941568" cy="3762418"/>
          </a:xfrm>
        </p:spPr>
        <p:txBody>
          <a:bodyPr/>
          <a:lstStyle/>
          <a:p>
            <a:pPr marL="800100" indent="-457200" algn="just">
              <a:spcBef>
                <a:spcPts val="0"/>
              </a:spcBef>
              <a:buClr>
                <a:srgbClr val="0070C0"/>
              </a:buClr>
            </a:pPr>
            <a:r>
              <a:rPr lang="pl-PL" sz="2600" dirty="0">
                <a:effectLst/>
                <a:ea typeface="Times New Roman" panose="02020603050405020304" pitchFamily="18" charset="0"/>
              </a:rPr>
              <a:t>równoczasowe badanie mikrobiomu i metabolomu </a:t>
            </a:r>
            <a:r>
              <a:rPr lang="pl-PL" sz="2600" dirty="0">
                <a:ea typeface="Times New Roman" panose="02020603050405020304" pitchFamily="18" charset="0"/>
              </a:rPr>
              <a:t>- </a:t>
            </a:r>
            <a:r>
              <a:rPr lang="pl-PL" sz="2600" dirty="0">
                <a:effectLst/>
                <a:ea typeface="Times New Roman" panose="02020603050405020304" pitchFamily="18" charset="0"/>
              </a:rPr>
              <a:t>nowatorskie podejście, które nie było dotychczas realizowane w badaniach nad chorobami cywilizacyjnymi w tym chorobami psychicznymi, u osób uzależnionych od alkoholu i u pacjentów z przewlekłą chorobą nerek </a:t>
            </a:r>
          </a:p>
          <a:p>
            <a:pPr marL="800100" indent="-457200" algn="just">
              <a:spcBef>
                <a:spcPts val="0"/>
              </a:spcBef>
              <a:buClr>
                <a:srgbClr val="0070C0"/>
              </a:buClr>
            </a:pPr>
            <a:r>
              <a:rPr lang="pl-PL" sz="2600" dirty="0">
                <a:ea typeface="Times New Roman" panose="02020603050405020304" pitchFamily="18" charset="0"/>
              </a:rPr>
              <a:t>b</a:t>
            </a:r>
            <a:r>
              <a:rPr lang="pl-PL" sz="2600" dirty="0">
                <a:effectLst/>
                <a:ea typeface="Times New Roman" panose="02020603050405020304" pitchFamily="18" charset="0"/>
              </a:rPr>
              <a:t>adanie patomechanizmu zakażeń związanych z zapaleniem kości oraz infekcjami okołoprotezowymi - do dnia dzisiejszego nie został poznany</a:t>
            </a:r>
          </a:p>
          <a:p>
            <a:pPr indent="0" algn="just">
              <a:spcBef>
                <a:spcPts val="0"/>
              </a:spcBef>
              <a:buClr>
                <a:srgbClr val="0070C0"/>
              </a:buClr>
              <a:buNone/>
            </a:pPr>
            <a:r>
              <a:rPr lang="pl-PL" sz="2600" dirty="0">
                <a:effectLst/>
                <a:ea typeface="Times New Roman" panose="02020603050405020304" pitchFamily="18" charset="0"/>
              </a:rPr>
              <a:t> 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1334408" y="6165304"/>
            <a:ext cx="7488832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BC9BBA38-AA84-4A09-AC1E-763598D61A14}"/>
              </a:ext>
            </a:extLst>
          </p:cNvPr>
          <p:cNvSpPr txBox="1"/>
          <p:nvPr/>
        </p:nvSpPr>
        <p:spPr>
          <a:xfrm>
            <a:off x="2123728" y="1123557"/>
            <a:ext cx="6498895" cy="7132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pl-PL" sz="3000" b="1" dirty="0">
                <a:effectLst/>
                <a:latin typeface="+mn-lt"/>
                <a:ea typeface="Times New Roman" panose="02020603050405020304" pitchFamily="18" charset="0"/>
              </a:rPr>
              <a:t>Wpływ mikrobiomu na organizm ludzki </a:t>
            </a:r>
          </a:p>
        </p:txBody>
      </p:sp>
    </p:spTree>
    <p:extLst>
      <p:ext uri="{BB962C8B-B14F-4D97-AF65-F5344CB8AC3E}">
        <p14:creationId xmlns:p14="http://schemas.microsoft.com/office/powerpoint/2010/main" val="200469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6775F583-A9F9-41D1-B91B-B2D7D0C24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07377" y="6262864"/>
            <a:ext cx="7992888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00E5ED06-724B-41FD-9D62-170DC9AC7171}"/>
              </a:ext>
            </a:extLst>
          </p:cNvPr>
          <p:cNvSpPr txBox="1"/>
          <p:nvPr/>
        </p:nvSpPr>
        <p:spPr>
          <a:xfrm>
            <a:off x="1147782" y="2012627"/>
            <a:ext cx="7740352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pl-PL" sz="2600" dirty="0">
                <a:effectLst/>
                <a:latin typeface="+mn-lt"/>
                <a:ea typeface="Times New Roman" panose="02020603050405020304" pitchFamily="18" charset="0"/>
              </a:rPr>
              <a:t>według danych WHO ok. 300 mln osób na świecie choruje na depresję, ok. 800 tys. ginie wskutek samobójstwa, które są drugą przyczyną zgonów w populacji w wieku 15-29 lat</a:t>
            </a:r>
          </a:p>
          <a:p>
            <a:pPr marL="457200" indent="-45720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pl-PL" sz="2600" dirty="0">
                <a:latin typeface="+mn-lt"/>
                <a:ea typeface="Times New Roman" panose="02020603050405020304" pitchFamily="18" charset="0"/>
              </a:rPr>
              <a:t>uzależnienia stanowią bardzo dużym problem społeczny i zdrowotny </a:t>
            </a:r>
            <a:endParaRPr lang="pl-PL" sz="2600" dirty="0">
              <a:effectLst/>
              <a:latin typeface="+mn-lt"/>
              <a:ea typeface="Times New Roman" panose="02020603050405020304" pitchFamily="18" charset="0"/>
            </a:endParaRPr>
          </a:p>
          <a:p>
            <a:pPr marL="457200" indent="-45720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pl-PL" sz="2600" dirty="0">
                <a:effectLst/>
                <a:latin typeface="+mn-lt"/>
                <a:ea typeface="Times New Roman" panose="02020603050405020304" pitchFamily="18" charset="0"/>
              </a:rPr>
              <a:t>związek mikroflory bakteryjnej z funkcją układu immunologicznego i chorobami psychicznymi oraz uzależnieniami jest silnie podkreślany w najnowszych doniesieniach 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5B320943-B93F-4947-96BD-49A7C229E5D8}"/>
              </a:ext>
            </a:extLst>
          </p:cNvPr>
          <p:cNvSpPr txBox="1"/>
          <p:nvPr/>
        </p:nvSpPr>
        <p:spPr>
          <a:xfrm>
            <a:off x="1328514" y="1220951"/>
            <a:ext cx="7575535" cy="7132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pl-PL" sz="3000" b="1" dirty="0">
                <a:effectLst/>
                <a:latin typeface="+mn-lt"/>
                <a:ea typeface="Times New Roman" panose="02020603050405020304" pitchFamily="18" charset="0"/>
              </a:rPr>
              <a:t>Mikrobiom - choroby psychiczne i uzależnienia</a:t>
            </a:r>
          </a:p>
        </p:txBody>
      </p:sp>
    </p:spTree>
    <p:extLst>
      <p:ext uri="{BB962C8B-B14F-4D97-AF65-F5344CB8AC3E}">
        <p14:creationId xmlns:p14="http://schemas.microsoft.com/office/powerpoint/2010/main" val="18685050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887DEDF7-FD2F-4C92-9FFA-BD7F3AEF3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51901" y="6237312"/>
            <a:ext cx="7920880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E8688A51-9BDA-4AA5-8A61-FBAFBA2EF7C2}"/>
              </a:ext>
            </a:extLst>
          </p:cNvPr>
          <p:cNvSpPr txBox="1"/>
          <p:nvPr/>
        </p:nvSpPr>
        <p:spPr>
          <a:xfrm>
            <a:off x="1079612" y="1980724"/>
            <a:ext cx="7704856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pl-PL" sz="2600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postęp medycyny rekonstruującej różnorodne deformacje wrodzone i nabyte, w tym narządu ruchu, jest coraz szybszy </a:t>
            </a:r>
          </a:p>
          <a:p>
            <a:pPr marL="457200" indent="-45720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pl-PL" sz="2600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patomechanizm zakażeń związany z zapaleniem kości oraz infekcjami okołoprotezowymi nadal jest nieznany</a:t>
            </a:r>
            <a:endParaRPr lang="pl-PL" sz="2600" dirty="0">
              <a:latin typeface="+mn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pl-PL" sz="2600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metody stosowane w rutynowej diagnostyce nie pozwalają na odpowiedź co jest czynnikiem etiologicznym</a:t>
            </a:r>
            <a:r>
              <a:rPr lang="pl-PL" sz="26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- </a:t>
            </a:r>
            <a:r>
              <a:rPr lang="pl-PL" sz="2600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konsekwencją tego jest brak możliwości zastosowania terapii celowanej</a:t>
            </a:r>
            <a:endParaRPr lang="pl-PL" sz="2600" dirty="0"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87BEB9DE-974B-4FC2-AA5E-8EE3A54D5B5E}"/>
              </a:ext>
            </a:extLst>
          </p:cNvPr>
          <p:cNvSpPr txBox="1"/>
          <p:nvPr/>
        </p:nvSpPr>
        <p:spPr>
          <a:xfrm>
            <a:off x="971600" y="980728"/>
            <a:ext cx="81019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ctr">
              <a:spcBef>
                <a:spcPts val="0"/>
              </a:spcBef>
              <a:buNone/>
            </a:pPr>
            <a:r>
              <a:rPr lang="pl-PL" sz="3000" b="1" dirty="0">
                <a:latin typeface="+mn-lt"/>
                <a:ea typeface="Times New Roman" panose="02020603050405020304" pitchFamily="18" charset="0"/>
              </a:rPr>
              <a:t>Mikrobiom – zapalenia kości i infekcje okołoprotezowe</a:t>
            </a:r>
            <a:endParaRPr lang="pl-PL" sz="3000" b="1" dirty="0">
              <a:effectLst/>
              <a:latin typeface="+mn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0281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227BC475-1313-4A75-B7D7-79BE452DB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9592" y="6237312"/>
            <a:ext cx="7920880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F8DFEE26-1A9F-4CF4-9D35-D036A218993C}"/>
              </a:ext>
            </a:extLst>
          </p:cNvPr>
          <p:cNvSpPr txBox="1"/>
          <p:nvPr/>
        </p:nvSpPr>
        <p:spPr>
          <a:xfrm>
            <a:off x="899592" y="2564904"/>
            <a:ext cx="8136904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pl-PL" sz="26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pl-PL" sz="2600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ranslokacja drobnoustrojów do kości może następować drogą krwionośną bądź może być następstwem operacji złamań zamkniętych lub powikłaniem złamania otwartego</a:t>
            </a:r>
            <a:endParaRPr lang="pl-PL" sz="2600" dirty="0">
              <a:latin typeface="+mn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pl-PL" sz="2600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czynnikiem etiologicznym infekcji </a:t>
            </a:r>
            <a:r>
              <a:rPr lang="pl-PL" sz="2600" dirty="0" err="1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okołoprotezowych</a:t>
            </a:r>
            <a:r>
              <a:rPr lang="pl-PL" sz="2600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mogą być drobnoustroje pierwotnie kolonizujące okolice miejsce zakażenia stanowiące </a:t>
            </a:r>
            <a:r>
              <a:rPr lang="pl-PL" sz="2600" b="1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mikrobiom</a:t>
            </a:r>
            <a:r>
              <a:rPr lang="pl-PL" sz="2600" b="1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sz="2600" b="1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skóry</a:t>
            </a:r>
            <a:endParaRPr lang="pl-PL" sz="2600" b="1" dirty="0"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B035CFB3-08C2-476E-8D36-1146CD810FA8}"/>
              </a:ext>
            </a:extLst>
          </p:cNvPr>
          <p:cNvSpPr txBox="1"/>
          <p:nvPr/>
        </p:nvSpPr>
        <p:spPr>
          <a:xfrm>
            <a:off x="1052418" y="1399996"/>
            <a:ext cx="81019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ctr">
              <a:spcBef>
                <a:spcPts val="0"/>
              </a:spcBef>
              <a:buNone/>
            </a:pPr>
            <a:r>
              <a:rPr lang="pl-PL" sz="3000" b="1" dirty="0">
                <a:latin typeface="+mn-lt"/>
                <a:ea typeface="Times New Roman" panose="02020603050405020304" pitchFamily="18" charset="0"/>
              </a:rPr>
              <a:t>Mikrobiom skóry – zapalenia kości i infekcje okołoprotezowe</a:t>
            </a:r>
            <a:endParaRPr lang="pl-PL" sz="3000" b="1" dirty="0">
              <a:effectLst/>
              <a:latin typeface="+mn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4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971600" y="1417862"/>
            <a:ext cx="7787208" cy="4608512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Clr>
                <a:srgbClr val="0070C0"/>
              </a:buClr>
              <a:buNone/>
            </a:pPr>
            <a:r>
              <a:rPr lang="pl-PL" sz="3000" b="1" dirty="0"/>
              <a:t>Przewlekła choroba nerek (</a:t>
            </a:r>
            <a:r>
              <a:rPr lang="pl-PL" sz="3000" b="1" dirty="0" err="1"/>
              <a:t>PChN</a:t>
            </a:r>
            <a:r>
              <a:rPr lang="pl-PL" sz="3000" b="1" dirty="0"/>
              <a:t>) </a:t>
            </a:r>
          </a:p>
          <a:p>
            <a:pPr>
              <a:spcBef>
                <a:spcPts val="0"/>
              </a:spcBef>
              <a:buClr>
                <a:srgbClr val="0070C0"/>
              </a:buClr>
            </a:pPr>
            <a:r>
              <a:rPr lang="pl-PL" sz="2600" dirty="0"/>
              <a:t>jest schorzeniem cywilizacyjnym </a:t>
            </a:r>
          </a:p>
          <a:p>
            <a:pPr>
              <a:spcBef>
                <a:spcPts val="0"/>
              </a:spcBef>
              <a:buClr>
                <a:srgbClr val="0070C0"/>
              </a:buClr>
            </a:pPr>
            <a:r>
              <a:rPr lang="pl-PL" sz="2600" dirty="0"/>
              <a:t>stanowi istotne zagrożenie dla zdrowia publicznego, dotyczy nawet 14% dorosłej populacji (wg danych CDC)</a:t>
            </a:r>
          </a:p>
          <a:p>
            <a:pPr>
              <a:spcBef>
                <a:spcPts val="0"/>
              </a:spcBef>
              <a:buClr>
                <a:srgbClr val="0070C0"/>
              </a:buClr>
            </a:pPr>
            <a:r>
              <a:rPr lang="pl-PL" sz="2600" dirty="0"/>
              <a:t>jest wynikiem innych chorób cywilizacyjnych takich jak cukrzyca typu 2 i nadciśnienie tętnicze</a:t>
            </a:r>
          </a:p>
          <a:p>
            <a:pPr>
              <a:spcBef>
                <a:spcPts val="0"/>
              </a:spcBef>
              <a:buClr>
                <a:srgbClr val="0070C0"/>
              </a:buClr>
            </a:pPr>
            <a:r>
              <a:rPr lang="pl-PL" sz="2600" dirty="0"/>
              <a:t>schyłkowa </a:t>
            </a:r>
            <a:r>
              <a:rPr lang="pl-PL" sz="2600" dirty="0" err="1"/>
              <a:t>PChN</a:t>
            </a:r>
            <a:r>
              <a:rPr lang="pl-PL" sz="2600" dirty="0"/>
              <a:t> wymaga leczenia nerkozastępczego - dializoterapii lub przeszczepienia nerki</a:t>
            </a:r>
          </a:p>
          <a:p>
            <a:pPr>
              <a:spcBef>
                <a:spcPts val="0"/>
              </a:spcBef>
              <a:buClr>
                <a:srgbClr val="0070C0"/>
              </a:buClr>
            </a:pPr>
            <a:r>
              <a:rPr lang="pl-PL" sz="2600" dirty="0"/>
              <a:t>roczny koszt leczenia hemodializą waha się pomiędzy 40 000-80 000 EUR rocznie/pacjenta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971600" y="6188045"/>
            <a:ext cx="7848872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</p:spTree>
    <p:extLst>
      <p:ext uri="{BB962C8B-B14F-4D97-AF65-F5344CB8AC3E}">
        <p14:creationId xmlns:p14="http://schemas.microsoft.com/office/powerpoint/2010/main" val="27886509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227BC475-1313-4A75-B7D7-79BE452DB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9592" y="6165304"/>
            <a:ext cx="7920880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F8DFEE26-1A9F-4CF4-9D35-D036A218993C}"/>
              </a:ext>
            </a:extLst>
          </p:cNvPr>
          <p:cNvSpPr txBox="1"/>
          <p:nvPr/>
        </p:nvSpPr>
        <p:spPr>
          <a:xfrm>
            <a:off x="1021476" y="1885920"/>
            <a:ext cx="8015019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pl-PL" sz="2600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problemem związanym z zapaleniami kości oraz zabiegami wszczepiania endoprotezy jest zdolność drobnoustrojów do gromadzenia się w formie </a:t>
            </a:r>
            <a:r>
              <a:rPr lang="pl-PL" sz="2600" b="1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biofilmu</a:t>
            </a:r>
            <a:endParaRPr lang="pl-PL" sz="2600" b="1" dirty="0">
              <a:latin typeface="+mn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pl-PL" sz="26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m</a:t>
            </a:r>
            <a:r>
              <a:rPr lang="pl-PL" sz="2600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ikroorganizmy znajdujące się w biofilmie mogą mieć zmieniony metabolizm - co jest utrudnieniem podczas leczenia farmakologicznego</a:t>
            </a:r>
          </a:p>
          <a:p>
            <a:pPr marL="457200" indent="-45720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pl-PL" sz="26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lang="pl-PL" sz="2600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ie były dotąd prowadzone badania pozwalające na porównanie </a:t>
            </a:r>
            <a:r>
              <a:rPr lang="pl-PL" sz="2600" b="1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mikrobiomu</a:t>
            </a:r>
            <a:r>
              <a:rPr lang="pl-PL" sz="2600" b="1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sz="2600" b="1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okolicy wszczepu </a:t>
            </a:r>
            <a:r>
              <a:rPr lang="pl-PL" sz="2600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ze szczepami izolowanymi z biofilmu występującego na powierzchni endoprotezy</a:t>
            </a:r>
            <a:endParaRPr lang="pl-PL" sz="2600" dirty="0"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C8A3300B-9074-43BB-B568-660F67883BD4}"/>
              </a:ext>
            </a:extLst>
          </p:cNvPr>
          <p:cNvSpPr txBox="1"/>
          <p:nvPr/>
        </p:nvSpPr>
        <p:spPr>
          <a:xfrm>
            <a:off x="1042064" y="819716"/>
            <a:ext cx="79944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ctr">
              <a:spcBef>
                <a:spcPts val="0"/>
              </a:spcBef>
              <a:buNone/>
            </a:pPr>
            <a:r>
              <a:rPr lang="pl-PL" sz="3000" b="1" dirty="0">
                <a:latin typeface="+mn-lt"/>
                <a:ea typeface="Times New Roman" panose="02020603050405020304" pitchFamily="18" charset="0"/>
              </a:rPr>
              <a:t>Biofilm – zapalenia kości i infekcje okołoprotezowe</a:t>
            </a:r>
            <a:endParaRPr lang="pl-PL" sz="3000" b="1" dirty="0">
              <a:effectLst/>
              <a:latin typeface="+mn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6727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67744" y="922710"/>
            <a:ext cx="5626968" cy="922114"/>
          </a:xfrm>
        </p:spPr>
        <p:txBody>
          <a:bodyPr/>
          <a:lstStyle/>
          <a:p>
            <a:r>
              <a:rPr lang="pl-PL" sz="3000" b="1" dirty="0"/>
              <a:t>Materiał i wyniki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59632" y="1772816"/>
            <a:ext cx="7427168" cy="3888432"/>
          </a:xfrm>
        </p:spPr>
        <p:txBody>
          <a:bodyPr/>
          <a:lstStyle/>
          <a:p>
            <a:pPr marL="0" indent="0">
              <a:buNone/>
            </a:pPr>
            <a:r>
              <a:rPr lang="pl-PL" sz="2600" dirty="0"/>
              <a:t>Dotychczas zebrano materiał od </a:t>
            </a:r>
          </a:p>
          <a:p>
            <a:pPr>
              <a:buClr>
                <a:srgbClr val="0070C0"/>
              </a:buClr>
            </a:pPr>
            <a:r>
              <a:rPr lang="pl-PL" sz="2600" dirty="0"/>
              <a:t>pacjentów z PChN po przeszczepieniu nerki oraz od pacjentów poddawanych zabiegom hemodializoterapii </a:t>
            </a:r>
            <a:endParaRPr lang="pl-PL" sz="2600" i="1" dirty="0"/>
          </a:p>
          <a:p>
            <a:pPr>
              <a:buClr>
                <a:srgbClr val="0070C0"/>
              </a:buClr>
            </a:pPr>
            <a:r>
              <a:rPr lang="pl-PL" sz="2600" dirty="0"/>
              <a:t>pacjentów uzależnionych od alkoholu</a:t>
            </a:r>
          </a:p>
          <a:p>
            <a:pPr>
              <a:buClr>
                <a:srgbClr val="0070C0"/>
              </a:buClr>
            </a:pPr>
            <a:r>
              <a:rPr lang="pl-PL" sz="2600" dirty="0"/>
              <a:t>pacjentów po zabiegu wstawienia endoprotezy, u których stwierdzono infekcję okołoprotezową</a:t>
            </a:r>
          </a:p>
          <a:p>
            <a:pPr>
              <a:buClr>
                <a:srgbClr val="0070C0"/>
              </a:buClr>
            </a:pPr>
            <a:r>
              <a:rPr lang="pl-PL" sz="2600" dirty="0"/>
              <a:t>osób zdrowych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827584" y="6093296"/>
            <a:ext cx="8064896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</p:spTree>
    <p:extLst>
      <p:ext uri="{BB962C8B-B14F-4D97-AF65-F5344CB8AC3E}">
        <p14:creationId xmlns:p14="http://schemas.microsoft.com/office/powerpoint/2010/main" val="37425011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5736" y="963813"/>
            <a:ext cx="5626968" cy="576064"/>
          </a:xfrm>
        </p:spPr>
        <p:txBody>
          <a:bodyPr/>
          <a:lstStyle/>
          <a:p>
            <a:r>
              <a:rPr lang="pl-PL" sz="3000" b="1" dirty="0"/>
              <a:t>Materiał i wyniki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95636" y="1628800"/>
            <a:ext cx="7427168" cy="4265387"/>
          </a:xfrm>
        </p:spPr>
        <p:txBody>
          <a:bodyPr/>
          <a:lstStyle/>
          <a:p>
            <a:pPr marL="0" indent="0">
              <a:buNone/>
            </a:pPr>
            <a:r>
              <a:rPr lang="pl-PL" sz="2600" dirty="0"/>
              <a:t>Przeprowadzono wstępne badania, na podstawie których można stwierdzić:</a:t>
            </a:r>
          </a:p>
          <a:p>
            <a:pPr>
              <a:buClr>
                <a:srgbClr val="0070C0"/>
              </a:buClr>
            </a:pPr>
            <a:r>
              <a:rPr lang="pl-PL" sz="2600" dirty="0"/>
              <a:t>mikrobiom pacjentów z PChN po przeszczepieniu nerki oraz od pacjentów poddawanych zabiegom hemodializoterapii wykazuje istotne różnice w porównaniu do mikrobiomu osób zdrowych</a:t>
            </a:r>
            <a:endParaRPr lang="pl-PL" sz="2600" i="1" dirty="0"/>
          </a:p>
          <a:p>
            <a:pPr>
              <a:buClr>
                <a:srgbClr val="0070C0"/>
              </a:buClr>
            </a:pPr>
            <a:r>
              <a:rPr lang="pl-PL" sz="2600" dirty="0"/>
              <a:t>zróżnicowanie drobnoustrojów powodujących  infekcje okołoprotezowe oraz zróżnicowaną zdolność tych drobnoustrojów do tworzenia biofilmu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827584" y="6093296"/>
            <a:ext cx="8064896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</p:spTree>
    <p:extLst>
      <p:ext uri="{BB962C8B-B14F-4D97-AF65-F5344CB8AC3E}">
        <p14:creationId xmlns:p14="http://schemas.microsoft.com/office/powerpoint/2010/main" val="4156584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67744" y="980728"/>
            <a:ext cx="6537920" cy="680754"/>
          </a:xfrm>
        </p:spPr>
        <p:txBody>
          <a:bodyPr/>
          <a:lstStyle/>
          <a:p>
            <a:r>
              <a:rPr lang="pl-PL" sz="2600" b="1" dirty="0"/>
              <a:t>Stale wzrasta liczba chorych z cukrzycą powikłaną </a:t>
            </a:r>
            <a:r>
              <a:rPr lang="pl-PL" sz="2600" b="1" dirty="0" err="1"/>
              <a:t>PChN</a:t>
            </a:r>
            <a:endParaRPr lang="pl-PL" sz="2600" b="1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1043608" y="6336917"/>
            <a:ext cx="7632848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810954"/>
            <a:ext cx="653792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63688" y="1186340"/>
            <a:ext cx="6635080" cy="562074"/>
          </a:xfrm>
        </p:spPr>
        <p:txBody>
          <a:bodyPr/>
          <a:lstStyle/>
          <a:p>
            <a:r>
              <a:rPr lang="pl-PL" sz="3000" b="1" dirty="0"/>
              <a:t>Przeszczepienie nerki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71600" y="1930710"/>
            <a:ext cx="7776864" cy="4061048"/>
          </a:xfrm>
        </p:spPr>
        <p:txBody>
          <a:bodyPr/>
          <a:lstStyle/>
          <a:p>
            <a:pPr>
              <a:spcBef>
                <a:spcPts val="0"/>
              </a:spcBef>
              <a:buClr>
                <a:srgbClr val="0070C0"/>
              </a:buClr>
            </a:pPr>
            <a:r>
              <a:rPr lang="pl-PL" sz="2600" dirty="0"/>
              <a:t>przeszczepienie nerki jest optymalną metodą leczenia schyłkowej </a:t>
            </a:r>
            <a:r>
              <a:rPr lang="pl-PL" sz="2600" dirty="0" err="1"/>
              <a:t>PChN</a:t>
            </a:r>
            <a:r>
              <a:rPr lang="pl-PL" sz="2600" dirty="0"/>
              <a:t> z medycznego i ekonomicznego punktu widzenia</a:t>
            </a:r>
          </a:p>
          <a:p>
            <a:pPr>
              <a:spcBef>
                <a:spcPts val="0"/>
              </a:spcBef>
              <a:buClr>
                <a:srgbClr val="0070C0"/>
              </a:buClr>
            </a:pPr>
            <a:r>
              <a:rPr lang="pl-PL" sz="2600" dirty="0"/>
              <a:t>w pierwszym roku po przeszczepieniu koszty leczenia dorównują kosztom hemodializy, ulegają zmniejszeniu o 60% w kolejnych latach</a:t>
            </a:r>
          </a:p>
          <a:p>
            <a:pPr>
              <a:spcBef>
                <a:spcPts val="0"/>
              </a:spcBef>
              <a:buClr>
                <a:srgbClr val="0070C0"/>
              </a:buClr>
            </a:pPr>
            <a:r>
              <a:rPr lang="pl-PL" sz="2600" dirty="0"/>
              <a:t>niezależnie od postępów w leczeniu immunosupresyjnym, okres funkcjonowania nerki przeszczepionej nie przekracza średnio 8 lat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971600" y="6356350"/>
            <a:ext cx="7992888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</p:spTree>
    <p:extLst>
      <p:ext uri="{BB962C8B-B14F-4D97-AF65-F5344CB8AC3E}">
        <p14:creationId xmlns:p14="http://schemas.microsoft.com/office/powerpoint/2010/main" val="2248210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50504" y="1268760"/>
            <a:ext cx="6635080" cy="562074"/>
          </a:xfrm>
        </p:spPr>
        <p:txBody>
          <a:bodyPr/>
          <a:lstStyle/>
          <a:p>
            <a:r>
              <a:rPr lang="pl-PL" sz="3000" b="1" dirty="0"/>
              <a:t>Przeszczepienie nerki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9612" y="2106507"/>
            <a:ext cx="7776864" cy="3410725"/>
          </a:xfrm>
        </p:spPr>
        <p:txBody>
          <a:bodyPr/>
          <a:lstStyle/>
          <a:p>
            <a:pPr>
              <a:spcBef>
                <a:spcPts val="0"/>
              </a:spcBef>
              <a:buClr>
                <a:srgbClr val="0070C0"/>
              </a:buClr>
            </a:pPr>
            <a:r>
              <a:rPr lang="pl-PL" sz="2600" dirty="0"/>
              <a:t>niewydolność nerki przeszczepionej zaliczana jest obecnie do </a:t>
            </a:r>
            <a:r>
              <a:rPr lang="pl-PL" sz="2600" b="1" dirty="0"/>
              <a:t>najczęstszych przyczyn przyczyn schyłkowej </a:t>
            </a:r>
            <a:r>
              <a:rPr lang="pl-PL" sz="2600" b="1" dirty="0" err="1"/>
              <a:t>PChN</a:t>
            </a:r>
            <a:endParaRPr lang="pl-PL" sz="2600" b="1" dirty="0"/>
          </a:p>
          <a:p>
            <a:pPr>
              <a:spcBef>
                <a:spcPts val="0"/>
              </a:spcBef>
              <a:buClr>
                <a:srgbClr val="0070C0"/>
              </a:buClr>
            </a:pPr>
            <a:r>
              <a:rPr lang="pl-PL" sz="2600" dirty="0"/>
              <a:t>osoby z niewydolną nerką przeszczepioną stanowią nawet </a:t>
            </a:r>
            <a:r>
              <a:rPr lang="pl-PL" sz="2600" b="1" dirty="0"/>
              <a:t>30% </a:t>
            </a:r>
            <a:r>
              <a:rPr lang="pl-PL" sz="2600" dirty="0"/>
              <a:t>oczekujących na przeszczepienie. (https://www.uptodate.com/contents/kidney-transplantation-in-adults-chronic-allograft-nephropathy)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971600" y="6021288"/>
            <a:ext cx="7992888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</p:spTree>
    <p:extLst>
      <p:ext uri="{BB962C8B-B14F-4D97-AF65-F5344CB8AC3E}">
        <p14:creationId xmlns:p14="http://schemas.microsoft.com/office/powerpoint/2010/main" val="1808284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04755" y="1422313"/>
            <a:ext cx="6923112" cy="648072"/>
          </a:xfrm>
        </p:spPr>
        <p:txBody>
          <a:bodyPr/>
          <a:lstStyle/>
          <a:p>
            <a:r>
              <a:rPr lang="pl-PL" sz="3000" b="1" dirty="0"/>
              <a:t>Funkcja nerki przeszczepionej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15616" y="2276872"/>
            <a:ext cx="7776865" cy="2880319"/>
          </a:xfrm>
        </p:spPr>
        <p:txBody>
          <a:bodyPr/>
          <a:lstStyle/>
          <a:p>
            <a:pPr>
              <a:spcBef>
                <a:spcPts val="0"/>
              </a:spcBef>
              <a:buClr>
                <a:srgbClr val="0070C0"/>
              </a:buClr>
            </a:pPr>
            <a:r>
              <a:rPr lang="pl-PL" sz="2600" dirty="0"/>
              <a:t>trwają poszukiwania czynników wpływających na długoterminową funkcję nerki przeszczepionej</a:t>
            </a:r>
          </a:p>
          <a:p>
            <a:pPr>
              <a:spcBef>
                <a:spcPts val="0"/>
              </a:spcBef>
              <a:buClr>
                <a:srgbClr val="0070C0"/>
              </a:buClr>
            </a:pPr>
            <a:r>
              <a:rPr lang="pl-PL" sz="2600" dirty="0"/>
              <a:t>obecnie zwraca się uwagę na rolę czynników uważanych dotychczas za mniej istotne, takich  jak </a:t>
            </a:r>
            <a:r>
              <a:rPr lang="pl-PL" sz="2600" b="1" dirty="0"/>
              <a:t>zakażenia układu moczowego </a:t>
            </a:r>
            <a:r>
              <a:rPr lang="pl-PL" sz="2600" dirty="0"/>
              <a:t>- najczęstsze powikłanie infekcyjne po przeszczepieniu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982833" y="6165304"/>
            <a:ext cx="7776864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</p:spTree>
    <p:extLst>
      <p:ext uri="{BB962C8B-B14F-4D97-AF65-F5344CB8AC3E}">
        <p14:creationId xmlns:p14="http://schemas.microsoft.com/office/powerpoint/2010/main" val="1627536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67744" y="795607"/>
            <a:ext cx="6275040" cy="562074"/>
          </a:xfrm>
        </p:spPr>
        <p:txBody>
          <a:bodyPr/>
          <a:lstStyle/>
          <a:p>
            <a:r>
              <a:rPr lang="pl-PL" sz="3000" b="1" dirty="0"/>
              <a:t>Mikrobiom moczu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47664" y="1628799"/>
            <a:ext cx="7499176" cy="4553417"/>
          </a:xfrm>
        </p:spPr>
        <p:txBody>
          <a:bodyPr/>
          <a:lstStyle/>
          <a:p>
            <a:pPr>
              <a:spcBef>
                <a:spcPts val="0"/>
              </a:spcBef>
              <a:buClr>
                <a:srgbClr val="0070C0"/>
              </a:buClr>
            </a:pPr>
            <a:r>
              <a:rPr lang="pl-PL" sz="2600" dirty="0"/>
              <a:t>zastosowanie metod sekwencjonowania nowej generacji umożliwiło identyfikację mikrobiomu różnych środowisk w organizmie człowieka - w tym moczu (wcześniej uważanego za jałowy)</a:t>
            </a:r>
          </a:p>
          <a:p>
            <a:pPr>
              <a:spcBef>
                <a:spcPts val="0"/>
              </a:spcBef>
              <a:buClr>
                <a:srgbClr val="0070C0"/>
              </a:buClr>
            </a:pPr>
            <a:r>
              <a:rPr lang="pl-PL" sz="2600" dirty="0"/>
              <a:t>zastosowanie wysokoprzepustowych metod analitycznych oraz analizy informatycznej z kręgu </a:t>
            </a:r>
            <a:r>
              <a:rPr lang="pl-PL" sz="2600" i="1" dirty="0" err="1"/>
              <a:t>machine</a:t>
            </a:r>
            <a:r>
              <a:rPr lang="pl-PL" sz="2600" i="1" dirty="0"/>
              <a:t> learning,</a:t>
            </a:r>
            <a:r>
              <a:rPr lang="pl-PL" sz="2600" dirty="0"/>
              <a:t> </a:t>
            </a:r>
            <a:r>
              <a:rPr lang="pl-PL" sz="2600" i="1" dirty="0" err="1"/>
              <a:t>deep</a:t>
            </a:r>
            <a:r>
              <a:rPr lang="pl-PL" sz="2600" i="1" dirty="0"/>
              <a:t> learning </a:t>
            </a:r>
            <a:r>
              <a:rPr lang="pl-PL" sz="2600" dirty="0"/>
              <a:t>i sztucznej inteligencji (AI) umożliwia określenie wpływu mikrobiomu na zjawiska immunologiczne </a:t>
            </a:r>
          </a:p>
          <a:p>
            <a:pPr>
              <a:spcBef>
                <a:spcPts val="0"/>
              </a:spcBef>
              <a:buClr>
                <a:srgbClr val="0070C0"/>
              </a:buClr>
            </a:pPr>
            <a:r>
              <a:rPr lang="pl-PL" sz="2600" dirty="0"/>
              <a:t>problem nie był dotychczas badany w kontekście funkcji nerki przeszczepionej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827584" y="6308725"/>
            <a:ext cx="8064896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</p:spTree>
    <p:extLst>
      <p:ext uri="{BB962C8B-B14F-4D97-AF65-F5344CB8AC3E}">
        <p14:creationId xmlns:p14="http://schemas.microsoft.com/office/powerpoint/2010/main" val="772324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19672" y="1283060"/>
            <a:ext cx="7139136" cy="576064"/>
          </a:xfrm>
        </p:spPr>
        <p:txBody>
          <a:bodyPr/>
          <a:lstStyle/>
          <a:p>
            <a:r>
              <a:rPr lang="pl-PL" sz="3000" b="1" dirty="0"/>
              <a:t>Mikrobiom moczu w nerce przeszczepionej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77280" y="2060848"/>
            <a:ext cx="7715200" cy="3773015"/>
          </a:xfrm>
        </p:spPr>
        <p:txBody>
          <a:bodyPr/>
          <a:lstStyle/>
          <a:p>
            <a:pPr marL="0" indent="0">
              <a:spcBef>
                <a:spcPts val="0"/>
              </a:spcBef>
              <a:buClr>
                <a:srgbClr val="0070C0"/>
              </a:buClr>
              <a:buNone/>
            </a:pPr>
            <a:r>
              <a:rPr lang="pl-PL" sz="2600" dirty="0"/>
              <a:t>Projekt:</a:t>
            </a:r>
          </a:p>
          <a:p>
            <a:pPr>
              <a:spcBef>
                <a:spcPts val="0"/>
              </a:spcBef>
              <a:buClr>
                <a:srgbClr val="0070C0"/>
              </a:buClr>
            </a:pPr>
            <a:r>
              <a:rPr lang="pl-PL" sz="2600" dirty="0"/>
              <a:t>zakłada określenie wpływu mikrobiomu moczu na zjawiska w nerce przeszczepionej w relacji do przebytych zakażeń układu moczowego</a:t>
            </a:r>
          </a:p>
          <a:p>
            <a:pPr>
              <a:spcBef>
                <a:spcPts val="0"/>
              </a:spcBef>
              <a:buClr>
                <a:srgbClr val="0070C0"/>
              </a:buClr>
            </a:pPr>
            <a:r>
              <a:rPr lang="pl-PL" sz="2600" dirty="0"/>
              <a:t>oprócz analizy samego mikrobiomu projekt przewiduje określenie jego wpływu na metabolom i profil czynników zapalnych w moczu biorców nerki przeszczepionej przy zastosowaniu metod </a:t>
            </a:r>
            <a:r>
              <a:rPr lang="pl-PL" sz="2600" i="1" dirty="0" err="1"/>
              <a:t>machine</a:t>
            </a:r>
            <a:r>
              <a:rPr lang="pl-PL" sz="2600" i="1" dirty="0"/>
              <a:t> learning, </a:t>
            </a:r>
            <a:r>
              <a:rPr lang="pl-PL" sz="2600" i="1" dirty="0" err="1"/>
              <a:t>deep</a:t>
            </a:r>
            <a:r>
              <a:rPr lang="pl-PL" sz="2600" i="1" dirty="0"/>
              <a:t> learning </a:t>
            </a:r>
            <a:r>
              <a:rPr lang="pl-PL" sz="2600" dirty="0"/>
              <a:t>i AI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899592" y="6237312"/>
            <a:ext cx="7992888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 „Regionalna Inicjatywa Doskonałości” w latach 2019-2022 nr projektu 002/RID/2018/19 kwota finansowania 12 000 </a:t>
            </a:r>
            <a:r>
              <a:rPr lang="pl-PL" altLang="pl-PL" dirty="0" err="1"/>
              <a:t>000</a:t>
            </a:r>
            <a:r>
              <a:rPr lang="pl-PL" altLang="pl-PL" dirty="0"/>
              <a:t> zł</a:t>
            </a:r>
          </a:p>
        </p:txBody>
      </p:sp>
    </p:spTree>
    <p:extLst>
      <p:ext uri="{BB962C8B-B14F-4D97-AF65-F5344CB8AC3E}">
        <p14:creationId xmlns:p14="http://schemas.microsoft.com/office/powerpoint/2010/main" val="3015453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899592" y="6356350"/>
            <a:ext cx="7920880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id="{74B26AE8-FE98-4B18-B328-88A2E95CC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864" y="977108"/>
            <a:ext cx="7139136" cy="576064"/>
          </a:xfrm>
        </p:spPr>
        <p:txBody>
          <a:bodyPr/>
          <a:lstStyle/>
          <a:p>
            <a:r>
              <a:rPr lang="pl-PL" sz="3000" b="1" dirty="0"/>
              <a:t>Mikrobiom moczu w nerce przeszczepionej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49BE469B-6A47-41C1-BCB4-12D0FBE039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9792" y="1553172"/>
            <a:ext cx="5091172" cy="4640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66116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Motyw pakietu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4857</TotalTime>
  <Words>1636</Words>
  <Application>Microsoft Office PowerPoint</Application>
  <PresentationFormat>Pokaz na ekranie (4:3)</PresentationFormat>
  <Paragraphs>103</Paragraphs>
  <Slides>22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Motyw pakietu Office</vt:lpstr>
      <vt:lpstr>Prezentacja programu PowerPoint</vt:lpstr>
      <vt:lpstr>Prezentacja programu PowerPoint</vt:lpstr>
      <vt:lpstr>Stale wzrasta liczba chorych z cukrzycą powikłaną PChN</vt:lpstr>
      <vt:lpstr>Przeszczepienie nerki</vt:lpstr>
      <vt:lpstr>Przeszczepienie nerki</vt:lpstr>
      <vt:lpstr>Funkcja nerki przeszczepionej</vt:lpstr>
      <vt:lpstr>Mikrobiom moczu</vt:lpstr>
      <vt:lpstr>Mikrobiom moczu w nerce przeszczepionej</vt:lpstr>
      <vt:lpstr>Mikrobiom moczu w nerce przeszczepionej</vt:lpstr>
      <vt:lpstr>Wyniki</vt:lpstr>
      <vt:lpstr>Wyniki</vt:lpstr>
      <vt:lpstr>Wyniki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Materiał i wyniki</vt:lpstr>
      <vt:lpstr>Materiał i wyniki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ojakub</dc:creator>
  <cp:lastModifiedBy>Marta Kamińska</cp:lastModifiedBy>
  <cp:revision>275</cp:revision>
  <cp:lastPrinted>2020-02-25T07:52:40Z</cp:lastPrinted>
  <dcterms:created xsi:type="dcterms:W3CDTF">2010-10-15T06:46:12Z</dcterms:created>
  <dcterms:modified xsi:type="dcterms:W3CDTF">2021-06-07T10:45:56Z</dcterms:modified>
</cp:coreProperties>
</file>